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3"/>
  </p:handoutMasterIdLst>
  <p:sldIdLst>
    <p:sldId id="329" r:id="rId2"/>
    <p:sldId id="331" r:id="rId3"/>
    <p:sldId id="257"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27" r:id="rId23"/>
    <p:sldId id="310" r:id="rId24"/>
    <p:sldId id="311" r:id="rId25"/>
    <p:sldId id="312" r:id="rId26"/>
    <p:sldId id="313" r:id="rId27"/>
    <p:sldId id="314" r:id="rId28"/>
    <p:sldId id="316" r:id="rId29"/>
    <p:sldId id="315" r:id="rId30"/>
    <p:sldId id="317" r:id="rId31"/>
    <p:sldId id="318" r:id="rId32"/>
    <p:sldId id="319" r:id="rId33"/>
    <p:sldId id="321" r:id="rId34"/>
    <p:sldId id="320" r:id="rId35"/>
    <p:sldId id="326" r:id="rId36"/>
    <p:sldId id="328" r:id="rId37"/>
    <p:sldId id="322" r:id="rId38"/>
    <p:sldId id="323" r:id="rId39"/>
    <p:sldId id="324" r:id="rId40"/>
    <p:sldId id="325" r:id="rId41"/>
    <p:sldId id="330" r:id="rId42"/>
  </p:sldIdLst>
  <p:sldSz cx="12701588" cy="7370763"/>
  <p:notesSz cx="6858000" cy="9144000"/>
  <p:defaultTextStyle>
    <a:defPPr>
      <a:defRPr lang="en-US"/>
    </a:defPPr>
    <a:lvl1pPr marL="0" algn="l" defTabSz="573466" rtl="0" eaLnBrk="1" latinLnBrk="0" hangingPunct="1">
      <a:defRPr sz="2300" kern="1200">
        <a:solidFill>
          <a:schemeClr val="tx1"/>
        </a:solidFill>
        <a:latin typeface="+mn-lt"/>
        <a:ea typeface="+mn-ea"/>
        <a:cs typeface="+mn-cs"/>
      </a:defRPr>
    </a:lvl1pPr>
    <a:lvl2pPr marL="573466" algn="l" defTabSz="573466" rtl="0" eaLnBrk="1" latinLnBrk="0" hangingPunct="1">
      <a:defRPr sz="2300" kern="1200">
        <a:solidFill>
          <a:schemeClr val="tx1"/>
        </a:solidFill>
        <a:latin typeface="+mn-lt"/>
        <a:ea typeface="+mn-ea"/>
        <a:cs typeface="+mn-cs"/>
      </a:defRPr>
    </a:lvl2pPr>
    <a:lvl3pPr marL="1146932" algn="l" defTabSz="573466" rtl="0" eaLnBrk="1" latinLnBrk="0" hangingPunct="1">
      <a:defRPr sz="2300" kern="1200">
        <a:solidFill>
          <a:schemeClr val="tx1"/>
        </a:solidFill>
        <a:latin typeface="+mn-lt"/>
        <a:ea typeface="+mn-ea"/>
        <a:cs typeface="+mn-cs"/>
      </a:defRPr>
    </a:lvl3pPr>
    <a:lvl4pPr marL="1720398" algn="l" defTabSz="573466" rtl="0" eaLnBrk="1" latinLnBrk="0" hangingPunct="1">
      <a:defRPr sz="2300" kern="1200">
        <a:solidFill>
          <a:schemeClr val="tx1"/>
        </a:solidFill>
        <a:latin typeface="+mn-lt"/>
        <a:ea typeface="+mn-ea"/>
        <a:cs typeface="+mn-cs"/>
      </a:defRPr>
    </a:lvl4pPr>
    <a:lvl5pPr marL="2293864" algn="l" defTabSz="573466" rtl="0" eaLnBrk="1" latinLnBrk="0" hangingPunct="1">
      <a:defRPr sz="2300" kern="1200">
        <a:solidFill>
          <a:schemeClr val="tx1"/>
        </a:solidFill>
        <a:latin typeface="+mn-lt"/>
        <a:ea typeface="+mn-ea"/>
        <a:cs typeface="+mn-cs"/>
      </a:defRPr>
    </a:lvl5pPr>
    <a:lvl6pPr marL="2867330" algn="l" defTabSz="573466" rtl="0" eaLnBrk="1" latinLnBrk="0" hangingPunct="1">
      <a:defRPr sz="2300" kern="1200">
        <a:solidFill>
          <a:schemeClr val="tx1"/>
        </a:solidFill>
        <a:latin typeface="+mn-lt"/>
        <a:ea typeface="+mn-ea"/>
        <a:cs typeface="+mn-cs"/>
      </a:defRPr>
    </a:lvl6pPr>
    <a:lvl7pPr marL="3440796" algn="l" defTabSz="573466" rtl="0" eaLnBrk="1" latinLnBrk="0" hangingPunct="1">
      <a:defRPr sz="2300" kern="1200">
        <a:solidFill>
          <a:schemeClr val="tx1"/>
        </a:solidFill>
        <a:latin typeface="+mn-lt"/>
        <a:ea typeface="+mn-ea"/>
        <a:cs typeface="+mn-cs"/>
      </a:defRPr>
    </a:lvl7pPr>
    <a:lvl8pPr marL="4014262" algn="l" defTabSz="573466" rtl="0" eaLnBrk="1" latinLnBrk="0" hangingPunct="1">
      <a:defRPr sz="2300" kern="1200">
        <a:solidFill>
          <a:schemeClr val="tx1"/>
        </a:solidFill>
        <a:latin typeface="+mn-lt"/>
        <a:ea typeface="+mn-ea"/>
        <a:cs typeface="+mn-cs"/>
      </a:defRPr>
    </a:lvl8pPr>
    <a:lvl9pPr marL="4587728" algn="l" defTabSz="573466"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2">
          <p15:clr>
            <a:srgbClr val="A4A3A4"/>
          </p15:clr>
        </p15:guide>
        <p15:guide id="2" pos="402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1996C"/>
    <a:srgbClr val="00793E"/>
    <a:srgbClr val="008148"/>
    <a:srgbClr val="279467"/>
    <a:srgbClr val="008049"/>
    <a:srgbClr val="048249"/>
    <a:srgbClr val="379D70"/>
    <a:srgbClr val="1B8F5D"/>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46" autoAdjust="0"/>
    <p:restoredTop sz="99267" autoAdjust="0"/>
  </p:normalViewPr>
  <p:slideViewPr>
    <p:cSldViewPr snapToGrid="0" snapToObjects="1">
      <p:cViewPr varScale="1">
        <p:scale>
          <a:sx n="107" d="100"/>
          <a:sy n="107" d="100"/>
        </p:scale>
        <p:origin x="936" y="114"/>
      </p:cViewPr>
      <p:guideLst>
        <p:guide orient="horz" pos="2322"/>
        <p:guide pos="4023"/>
      </p:guideLst>
    </p:cSldViewPr>
  </p:slideViewPr>
  <p:notesTextViewPr>
    <p:cViewPr>
      <p:scale>
        <a:sx n="100" d="100"/>
        <a:sy n="100" d="100"/>
      </p:scale>
      <p:origin x="0" y="0"/>
    </p:cViewPr>
  </p:notesTextViewPr>
  <p:notesViewPr>
    <p:cSldViewPr snapToGrid="0" snapToObjects="1">
      <p:cViewPr varScale="1">
        <p:scale>
          <a:sx n="67" d="100"/>
          <a:sy n="67" d="100"/>
        </p:scale>
        <p:origin x="-32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910DB8-AFC6-44E6-83CC-642301F5A936}" type="datetimeFigureOut">
              <a:rPr lang="ca-ES" smtClean="0"/>
              <a:t>09/04/2024</a:t>
            </a:fld>
            <a:endParaRPr lang="ca-ES"/>
          </a:p>
        </p:txBody>
      </p:sp>
      <p:sp>
        <p:nvSpPr>
          <p:cNvPr id="4" name="Contenidor de peu de pà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5" name="Conteni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741DA0-D419-4F93-A0F0-FDC7D74C12D7}" type="slidenum">
              <a:rPr lang="ca-ES" smtClean="0"/>
              <a:t>‹#›</a:t>
            </a:fld>
            <a:endParaRPr lang="ca-ES"/>
          </a:p>
        </p:txBody>
      </p:sp>
    </p:spTree>
    <p:extLst>
      <p:ext uri="{BB962C8B-B14F-4D97-AF65-F5344CB8AC3E}">
        <p14:creationId xmlns:p14="http://schemas.microsoft.com/office/powerpoint/2010/main" val="16119513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83B777-5A1C-F14C-8183-D1376F2269E0}"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DDF70-53BB-D244-9E1B-4BE1EAAFF833}" type="slidenum">
              <a:rPr lang="en-US" smtClean="0"/>
              <a:t>‹#›</a:t>
            </a:fld>
            <a:endParaRPr lang="en-US"/>
          </a:p>
        </p:txBody>
      </p:sp>
    </p:spTree>
    <p:extLst>
      <p:ext uri="{BB962C8B-B14F-4D97-AF65-F5344CB8AC3E}">
        <p14:creationId xmlns:p14="http://schemas.microsoft.com/office/powerpoint/2010/main" val="136142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35080" y="295172"/>
            <a:ext cx="11431429" cy="1228461"/>
          </a:xfrm>
          <a:prstGeom prst="rect">
            <a:avLst/>
          </a:prstGeom>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a:xfrm>
            <a:off x="644605" y="1719845"/>
            <a:ext cx="11431429" cy="4864363"/>
          </a:xfrm>
          <a:prstGeom prst="rect">
            <a:avLst/>
          </a:prstGeo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E383B777-5A1C-F14C-8183-D1376F2269E0}"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DDF70-53BB-D244-9E1B-4BE1EAAFF833}" type="slidenum">
              <a:rPr lang="en-US" smtClean="0"/>
              <a:t>‹#›</a:t>
            </a:fld>
            <a:endParaRPr lang="en-US"/>
          </a:p>
        </p:txBody>
      </p:sp>
    </p:spTree>
    <p:extLst>
      <p:ext uri="{BB962C8B-B14F-4D97-AF65-F5344CB8AC3E}">
        <p14:creationId xmlns:p14="http://schemas.microsoft.com/office/powerpoint/2010/main" val="22367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91999" y="317353"/>
            <a:ext cx="3969246" cy="6759945"/>
          </a:xfrm>
          <a:prstGeom prst="rect">
            <a:avLst/>
          </a:prstGeo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882055" y="317353"/>
            <a:ext cx="11698251" cy="6759945"/>
          </a:xfrm>
          <a:prstGeom prst="rect">
            <a:avLst/>
          </a:prstGeo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E383B777-5A1C-F14C-8183-D1376F2269E0}"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DDF70-53BB-D244-9E1B-4BE1EAAFF833}" type="slidenum">
              <a:rPr lang="en-US" smtClean="0"/>
              <a:t>‹#›</a:t>
            </a:fld>
            <a:endParaRPr lang="en-US"/>
          </a:p>
        </p:txBody>
      </p:sp>
    </p:spTree>
    <p:extLst>
      <p:ext uri="{BB962C8B-B14F-4D97-AF65-F5344CB8AC3E}">
        <p14:creationId xmlns:p14="http://schemas.microsoft.com/office/powerpoint/2010/main" val="362751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83B777-5A1C-F14C-8183-D1376F2269E0}"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DDF70-53BB-D244-9E1B-4BE1EAAFF833}" type="slidenum">
              <a:rPr lang="en-US" smtClean="0"/>
              <a:t>‹#›</a:t>
            </a:fld>
            <a:endParaRPr lang="en-US"/>
          </a:p>
        </p:txBody>
      </p:sp>
    </p:spTree>
    <p:extLst>
      <p:ext uri="{BB962C8B-B14F-4D97-AF65-F5344CB8AC3E}">
        <p14:creationId xmlns:p14="http://schemas.microsoft.com/office/powerpoint/2010/main" val="321329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3338" y="4736398"/>
            <a:ext cx="10796350" cy="1463915"/>
          </a:xfrm>
          <a:prstGeom prst="rect">
            <a:avLst/>
          </a:prstGeom>
        </p:spPr>
        <p:txBody>
          <a:bodyPr anchor="t"/>
          <a:lstStyle>
            <a:lvl1pPr algn="l">
              <a:defRPr sz="5000" b="1" cap="all"/>
            </a:lvl1pPr>
          </a:lstStyle>
          <a:p>
            <a:r>
              <a:rPr lang="es-ES_tradnl"/>
              <a:t>Click to edit Master title style</a:t>
            </a:r>
            <a:endParaRPr lang="en-US"/>
          </a:p>
        </p:txBody>
      </p:sp>
      <p:sp>
        <p:nvSpPr>
          <p:cNvPr id="3" name="Text Placeholder 2"/>
          <p:cNvSpPr>
            <a:spLocks noGrp="1"/>
          </p:cNvSpPr>
          <p:nvPr>
            <p:ph type="body" idx="1"/>
          </p:nvPr>
        </p:nvSpPr>
        <p:spPr>
          <a:xfrm>
            <a:off x="1003338" y="3124044"/>
            <a:ext cx="10796350" cy="1612354"/>
          </a:xfrm>
          <a:prstGeom prst="rect">
            <a:avLst/>
          </a:prstGeom>
        </p:spPr>
        <p:txBody>
          <a:bodyPr anchor="b"/>
          <a:lstStyle>
            <a:lvl1pPr marL="0" indent="0">
              <a:buNone/>
              <a:defRPr sz="2500">
                <a:solidFill>
                  <a:schemeClr val="tx1">
                    <a:tint val="75000"/>
                  </a:schemeClr>
                </a:solidFill>
              </a:defRPr>
            </a:lvl1pPr>
            <a:lvl2pPr marL="573466" indent="0">
              <a:buNone/>
              <a:defRPr sz="2300">
                <a:solidFill>
                  <a:schemeClr val="tx1">
                    <a:tint val="75000"/>
                  </a:schemeClr>
                </a:solidFill>
              </a:defRPr>
            </a:lvl2pPr>
            <a:lvl3pPr marL="1146932" indent="0">
              <a:buNone/>
              <a:defRPr sz="2000">
                <a:solidFill>
                  <a:schemeClr val="tx1">
                    <a:tint val="75000"/>
                  </a:schemeClr>
                </a:solidFill>
              </a:defRPr>
            </a:lvl3pPr>
            <a:lvl4pPr marL="1720398" indent="0">
              <a:buNone/>
              <a:defRPr sz="1800">
                <a:solidFill>
                  <a:schemeClr val="tx1">
                    <a:tint val="75000"/>
                  </a:schemeClr>
                </a:solidFill>
              </a:defRPr>
            </a:lvl4pPr>
            <a:lvl5pPr marL="2293864" indent="0">
              <a:buNone/>
              <a:defRPr sz="1800">
                <a:solidFill>
                  <a:schemeClr val="tx1">
                    <a:tint val="75000"/>
                  </a:schemeClr>
                </a:solidFill>
              </a:defRPr>
            </a:lvl5pPr>
            <a:lvl6pPr marL="2867330" indent="0">
              <a:buNone/>
              <a:defRPr sz="1800">
                <a:solidFill>
                  <a:schemeClr val="tx1">
                    <a:tint val="75000"/>
                  </a:schemeClr>
                </a:solidFill>
              </a:defRPr>
            </a:lvl6pPr>
            <a:lvl7pPr marL="3440796" indent="0">
              <a:buNone/>
              <a:defRPr sz="1800">
                <a:solidFill>
                  <a:schemeClr val="tx1">
                    <a:tint val="75000"/>
                  </a:schemeClr>
                </a:solidFill>
              </a:defRPr>
            </a:lvl7pPr>
            <a:lvl8pPr marL="4014262" indent="0">
              <a:buNone/>
              <a:defRPr sz="1800">
                <a:solidFill>
                  <a:schemeClr val="tx1">
                    <a:tint val="75000"/>
                  </a:schemeClr>
                </a:solidFill>
              </a:defRPr>
            </a:lvl8pPr>
            <a:lvl9pPr marL="4587728" indent="0">
              <a:buNone/>
              <a:defRPr sz="18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E383B777-5A1C-F14C-8183-D1376F2269E0}"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DDF70-53BB-D244-9E1B-4BE1EAAFF833}" type="slidenum">
              <a:rPr lang="en-US" smtClean="0"/>
              <a:t>‹#›</a:t>
            </a:fld>
            <a:endParaRPr lang="en-US"/>
          </a:p>
        </p:txBody>
      </p:sp>
    </p:spTree>
    <p:extLst>
      <p:ext uri="{BB962C8B-B14F-4D97-AF65-F5344CB8AC3E}">
        <p14:creationId xmlns:p14="http://schemas.microsoft.com/office/powerpoint/2010/main" val="425406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80" y="295172"/>
            <a:ext cx="11431429" cy="1228461"/>
          </a:xfrm>
          <a:prstGeom prst="rect">
            <a:avLst/>
          </a:prstGeom>
        </p:spPr>
        <p:txBody>
          <a:bodyPr/>
          <a:lstStyle/>
          <a:p>
            <a:r>
              <a:rPr lang="es-ES_tradnl"/>
              <a:t>Click to edit Master title style</a:t>
            </a:r>
            <a:endParaRPr lang="en-US"/>
          </a:p>
        </p:txBody>
      </p:sp>
      <p:sp>
        <p:nvSpPr>
          <p:cNvPr id="3" name="Content Placeholder 2"/>
          <p:cNvSpPr>
            <a:spLocks noGrp="1"/>
          </p:cNvSpPr>
          <p:nvPr>
            <p:ph sz="half" idx="1"/>
          </p:nvPr>
        </p:nvSpPr>
        <p:spPr>
          <a:xfrm>
            <a:off x="882055" y="1847810"/>
            <a:ext cx="7832646" cy="5229488"/>
          </a:xfrm>
          <a:prstGeom prst="rect">
            <a:avLst/>
          </a:prstGeo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4" name="Content Placeholder 3"/>
          <p:cNvSpPr>
            <a:spLocks noGrp="1"/>
          </p:cNvSpPr>
          <p:nvPr>
            <p:ph sz="half" idx="2"/>
          </p:nvPr>
        </p:nvSpPr>
        <p:spPr>
          <a:xfrm>
            <a:off x="8926394" y="1847810"/>
            <a:ext cx="7834852" cy="5229488"/>
          </a:xfrm>
          <a:prstGeom prst="rect">
            <a:avLst/>
          </a:prstGeo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E383B777-5A1C-F14C-8183-D1376F2269E0}"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DDF70-53BB-D244-9E1B-4BE1EAAFF833}" type="slidenum">
              <a:rPr lang="en-US" smtClean="0"/>
              <a:t>‹#›</a:t>
            </a:fld>
            <a:endParaRPr lang="en-US"/>
          </a:p>
        </p:txBody>
      </p:sp>
    </p:spTree>
    <p:extLst>
      <p:ext uri="{BB962C8B-B14F-4D97-AF65-F5344CB8AC3E}">
        <p14:creationId xmlns:p14="http://schemas.microsoft.com/office/powerpoint/2010/main" val="219119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5080" y="295172"/>
            <a:ext cx="11431429" cy="1228461"/>
          </a:xfrm>
          <a:prstGeom prst="rect">
            <a:avLst/>
          </a:prstGeom>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635079" y="1649891"/>
            <a:ext cx="5612074" cy="687596"/>
          </a:xfrm>
          <a:prstGeom prst="rect">
            <a:avLst/>
          </a:prstGeom>
        </p:spPr>
        <p:txBody>
          <a:bodyPr anchor="b"/>
          <a:lstStyle>
            <a:lvl1pPr marL="0" indent="0">
              <a:buNone/>
              <a:defRPr sz="3000" b="1"/>
            </a:lvl1pPr>
            <a:lvl2pPr marL="573466" indent="0">
              <a:buNone/>
              <a:defRPr sz="2500" b="1"/>
            </a:lvl2pPr>
            <a:lvl3pPr marL="1146932" indent="0">
              <a:buNone/>
              <a:defRPr sz="2300" b="1"/>
            </a:lvl3pPr>
            <a:lvl4pPr marL="1720398" indent="0">
              <a:buNone/>
              <a:defRPr sz="2000" b="1"/>
            </a:lvl4pPr>
            <a:lvl5pPr marL="2293864" indent="0">
              <a:buNone/>
              <a:defRPr sz="2000" b="1"/>
            </a:lvl5pPr>
            <a:lvl6pPr marL="2867330" indent="0">
              <a:buNone/>
              <a:defRPr sz="2000" b="1"/>
            </a:lvl6pPr>
            <a:lvl7pPr marL="3440796" indent="0">
              <a:buNone/>
              <a:defRPr sz="2000" b="1"/>
            </a:lvl7pPr>
            <a:lvl8pPr marL="4014262" indent="0">
              <a:buNone/>
              <a:defRPr sz="2000" b="1"/>
            </a:lvl8pPr>
            <a:lvl9pPr marL="4587728" indent="0">
              <a:buNone/>
              <a:defRPr sz="2000" b="1"/>
            </a:lvl9pPr>
          </a:lstStyle>
          <a:p>
            <a:pPr lvl="0"/>
            <a:r>
              <a:rPr lang="es-ES_tradnl"/>
              <a:t>Click to edit Master text styles</a:t>
            </a:r>
          </a:p>
        </p:txBody>
      </p:sp>
      <p:sp>
        <p:nvSpPr>
          <p:cNvPr id="4" name="Content Placeholder 3"/>
          <p:cNvSpPr>
            <a:spLocks noGrp="1"/>
          </p:cNvSpPr>
          <p:nvPr>
            <p:ph sz="half" idx="2"/>
          </p:nvPr>
        </p:nvSpPr>
        <p:spPr>
          <a:xfrm>
            <a:off x="635079" y="2337487"/>
            <a:ext cx="5612074" cy="4246720"/>
          </a:xfrm>
          <a:prstGeom prst="rect">
            <a:avLst/>
          </a:prstGeo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5" name="Text Placeholder 4"/>
          <p:cNvSpPr>
            <a:spLocks noGrp="1"/>
          </p:cNvSpPr>
          <p:nvPr>
            <p:ph type="body" sz="quarter" idx="3"/>
          </p:nvPr>
        </p:nvSpPr>
        <p:spPr>
          <a:xfrm>
            <a:off x="6452231" y="1649891"/>
            <a:ext cx="5614278" cy="687596"/>
          </a:xfrm>
          <a:prstGeom prst="rect">
            <a:avLst/>
          </a:prstGeom>
        </p:spPr>
        <p:txBody>
          <a:bodyPr anchor="b"/>
          <a:lstStyle>
            <a:lvl1pPr marL="0" indent="0">
              <a:buNone/>
              <a:defRPr sz="3000" b="1"/>
            </a:lvl1pPr>
            <a:lvl2pPr marL="573466" indent="0">
              <a:buNone/>
              <a:defRPr sz="2500" b="1"/>
            </a:lvl2pPr>
            <a:lvl3pPr marL="1146932" indent="0">
              <a:buNone/>
              <a:defRPr sz="2300" b="1"/>
            </a:lvl3pPr>
            <a:lvl4pPr marL="1720398" indent="0">
              <a:buNone/>
              <a:defRPr sz="2000" b="1"/>
            </a:lvl4pPr>
            <a:lvl5pPr marL="2293864" indent="0">
              <a:buNone/>
              <a:defRPr sz="2000" b="1"/>
            </a:lvl5pPr>
            <a:lvl6pPr marL="2867330" indent="0">
              <a:buNone/>
              <a:defRPr sz="2000" b="1"/>
            </a:lvl6pPr>
            <a:lvl7pPr marL="3440796" indent="0">
              <a:buNone/>
              <a:defRPr sz="2000" b="1"/>
            </a:lvl7pPr>
            <a:lvl8pPr marL="4014262" indent="0">
              <a:buNone/>
              <a:defRPr sz="2000" b="1"/>
            </a:lvl8pPr>
            <a:lvl9pPr marL="4587728" indent="0">
              <a:buNone/>
              <a:defRPr sz="2000" b="1"/>
            </a:lvl9pPr>
          </a:lstStyle>
          <a:p>
            <a:pPr lvl="0"/>
            <a:r>
              <a:rPr lang="es-ES_tradnl"/>
              <a:t>Click to edit Master text styles</a:t>
            </a:r>
          </a:p>
        </p:txBody>
      </p:sp>
      <p:sp>
        <p:nvSpPr>
          <p:cNvPr id="6" name="Content Placeholder 5"/>
          <p:cNvSpPr>
            <a:spLocks noGrp="1"/>
          </p:cNvSpPr>
          <p:nvPr>
            <p:ph sz="quarter" idx="4"/>
          </p:nvPr>
        </p:nvSpPr>
        <p:spPr>
          <a:xfrm>
            <a:off x="6452231" y="2337487"/>
            <a:ext cx="5614278" cy="4246720"/>
          </a:xfrm>
          <a:prstGeom prst="rect">
            <a:avLst/>
          </a:prstGeo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E383B777-5A1C-F14C-8183-D1376F2269E0}" type="datetimeFigureOut">
              <a:rPr lang="en-US" smtClean="0"/>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DDF70-53BB-D244-9E1B-4BE1EAAFF833}" type="slidenum">
              <a:rPr lang="en-US" smtClean="0"/>
              <a:t>‹#›</a:t>
            </a:fld>
            <a:endParaRPr lang="en-US"/>
          </a:p>
        </p:txBody>
      </p:sp>
    </p:spTree>
    <p:extLst>
      <p:ext uri="{BB962C8B-B14F-4D97-AF65-F5344CB8AC3E}">
        <p14:creationId xmlns:p14="http://schemas.microsoft.com/office/powerpoint/2010/main" val="366422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5080" y="295172"/>
            <a:ext cx="11431429" cy="1228461"/>
          </a:xfrm>
          <a:prstGeom prst="rect">
            <a:avLst/>
          </a:prstGeom>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E383B777-5A1C-F14C-8183-D1376F2269E0}" type="datetimeFigureOut">
              <a:rPr lang="en-US" smtClean="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DDF70-53BB-D244-9E1B-4BE1EAAFF833}" type="slidenum">
              <a:rPr lang="en-US" smtClean="0"/>
              <a:t>‹#›</a:t>
            </a:fld>
            <a:endParaRPr lang="en-US"/>
          </a:p>
        </p:txBody>
      </p:sp>
    </p:spTree>
    <p:extLst>
      <p:ext uri="{BB962C8B-B14F-4D97-AF65-F5344CB8AC3E}">
        <p14:creationId xmlns:p14="http://schemas.microsoft.com/office/powerpoint/2010/main" val="180757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3B777-5A1C-F14C-8183-D1376F2269E0}" type="datetimeFigureOut">
              <a:rPr lang="en-US" smtClean="0"/>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DDF70-53BB-D244-9E1B-4BE1EAAFF833}" type="slidenum">
              <a:rPr lang="en-US" smtClean="0"/>
              <a:t>‹#›</a:t>
            </a:fld>
            <a:endParaRPr lang="en-US"/>
          </a:p>
        </p:txBody>
      </p:sp>
    </p:spTree>
    <p:extLst>
      <p:ext uri="{BB962C8B-B14F-4D97-AF65-F5344CB8AC3E}">
        <p14:creationId xmlns:p14="http://schemas.microsoft.com/office/powerpoint/2010/main" val="157341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080" y="293465"/>
            <a:ext cx="4178735" cy="1248935"/>
          </a:xfrm>
          <a:prstGeom prst="rect">
            <a:avLst/>
          </a:prstGeom>
        </p:spPr>
        <p:txBody>
          <a:bodyPr anchor="b"/>
          <a:lstStyle>
            <a:lvl1pPr algn="l">
              <a:defRPr sz="2500" b="1"/>
            </a:lvl1pPr>
          </a:lstStyle>
          <a:p>
            <a:r>
              <a:rPr lang="es-ES_tradnl"/>
              <a:t>Click to edit Master title style</a:t>
            </a:r>
            <a:endParaRPr lang="en-US"/>
          </a:p>
        </p:txBody>
      </p:sp>
      <p:sp>
        <p:nvSpPr>
          <p:cNvPr id="3" name="Content Placeholder 2"/>
          <p:cNvSpPr>
            <a:spLocks noGrp="1"/>
          </p:cNvSpPr>
          <p:nvPr>
            <p:ph idx="1"/>
          </p:nvPr>
        </p:nvSpPr>
        <p:spPr>
          <a:xfrm>
            <a:off x="4965968" y="293466"/>
            <a:ext cx="7100541" cy="6290742"/>
          </a:xfrm>
          <a:prstGeom prst="rect">
            <a:avLst/>
          </a:prstGeo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635080" y="1542401"/>
            <a:ext cx="4178735" cy="5041807"/>
          </a:xfrm>
          <a:prstGeom prst="rect">
            <a:avLst/>
          </a:prstGeom>
        </p:spPr>
        <p:txBody>
          <a:bodyPr/>
          <a:lstStyle>
            <a:lvl1pPr marL="0" indent="0">
              <a:buNone/>
              <a:defRPr sz="1800"/>
            </a:lvl1pPr>
            <a:lvl2pPr marL="573466" indent="0">
              <a:buNone/>
              <a:defRPr sz="1500"/>
            </a:lvl2pPr>
            <a:lvl3pPr marL="1146932" indent="0">
              <a:buNone/>
              <a:defRPr sz="1300"/>
            </a:lvl3pPr>
            <a:lvl4pPr marL="1720398" indent="0">
              <a:buNone/>
              <a:defRPr sz="1100"/>
            </a:lvl4pPr>
            <a:lvl5pPr marL="2293864" indent="0">
              <a:buNone/>
              <a:defRPr sz="1100"/>
            </a:lvl5pPr>
            <a:lvl6pPr marL="2867330" indent="0">
              <a:buNone/>
              <a:defRPr sz="1100"/>
            </a:lvl6pPr>
            <a:lvl7pPr marL="3440796" indent="0">
              <a:buNone/>
              <a:defRPr sz="1100"/>
            </a:lvl7pPr>
            <a:lvl8pPr marL="4014262" indent="0">
              <a:buNone/>
              <a:defRPr sz="1100"/>
            </a:lvl8pPr>
            <a:lvl9pPr marL="4587728" indent="0">
              <a:buNone/>
              <a:defRPr sz="11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E383B777-5A1C-F14C-8183-D1376F2269E0}"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DDF70-53BB-D244-9E1B-4BE1EAAFF833}" type="slidenum">
              <a:rPr lang="en-US" smtClean="0"/>
              <a:t>‹#›</a:t>
            </a:fld>
            <a:endParaRPr lang="en-US"/>
          </a:p>
        </p:txBody>
      </p:sp>
    </p:spTree>
    <p:extLst>
      <p:ext uri="{BB962C8B-B14F-4D97-AF65-F5344CB8AC3E}">
        <p14:creationId xmlns:p14="http://schemas.microsoft.com/office/powerpoint/2010/main" val="132226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89600" y="5159534"/>
            <a:ext cx="7620953" cy="609112"/>
          </a:xfrm>
          <a:prstGeom prst="rect">
            <a:avLst/>
          </a:prstGeom>
        </p:spPr>
        <p:txBody>
          <a:bodyPr anchor="b"/>
          <a:lstStyle>
            <a:lvl1pPr algn="l">
              <a:defRPr sz="2500" b="1"/>
            </a:lvl1pPr>
          </a:lstStyle>
          <a:p>
            <a:r>
              <a:rPr lang="es-ES_tradnl"/>
              <a:t>Click to edit Master title style</a:t>
            </a:r>
            <a:endParaRPr lang="en-US"/>
          </a:p>
        </p:txBody>
      </p:sp>
      <p:sp>
        <p:nvSpPr>
          <p:cNvPr id="3" name="Picture Placeholder 2"/>
          <p:cNvSpPr>
            <a:spLocks noGrp="1"/>
          </p:cNvSpPr>
          <p:nvPr>
            <p:ph type="pic" idx="1"/>
          </p:nvPr>
        </p:nvSpPr>
        <p:spPr>
          <a:xfrm>
            <a:off x="2489600" y="658591"/>
            <a:ext cx="7620953" cy="4422458"/>
          </a:xfrm>
          <a:prstGeom prst="rect">
            <a:avLst/>
          </a:prstGeom>
        </p:spPr>
        <p:txBody>
          <a:bodyPr/>
          <a:lstStyle>
            <a:lvl1pPr marL="0" indent="0">
              <a:buNone/>
              <a:defRPr sz="4000"/>
            </a:lvl1pPr>
            <a:lvl2pPr marL="573466" indent="0">
              <a:buNone/>
              <a:defRPr sz="3500"/>
            </a:lvl2pPr>
            <a:lvl3pPr marL="1146932" indent="0">
              <a:buNone/>
              <a:defRPr sz="3000"/>
            </a:lvl3pPr>
            <a:lvl4pPr marL="1720398" indent="0">
              <a:buNone/>
              <a:defRPr sz="2500"/>
            </a:lvl4pPr>
            <a:lvl5pPr marL="2293864" indent="0">
              <a:buNone/>
              <a:defRPr sz="2500"/>
            </a:lvl5pPr>
            <a:lvl6pPr marL="2867330" indent="0">
              <a:buNone/>
              <a:defRPr sz="2500"/>
            </a:lvl6pPr>
            <a:lvl7pPr marL="3440796" indent="0">
              <a:buNone/>
              <a:defRPr sz="2500"/>
            </a:lvl7pPr>
            <a:lvl8pPr marL="4014262" indent="0">
              <a:buNone/>
              <a:defRPr sz="2500"/>
            </a:lvl8pPr>
            <a:lvl9pPr marL="4587728" indent="0">
              <a:buNone/>
              <a:defRPr sz="2500"/>
            </a:lvl9pPr>
          </a:lstStyle>
          <a:p>
            <a:endParaRPr lang="en-US"/>
          </a:p>
        </p:txBody>
      </p:sp>
      <p:sp>
        <p:nvSpPr>
          <p:cNvPr id="4" name="Text Placeholder 3"/>
          <p:cNvSpPr>
            <a:spLocks noGrp="1"/>
          </p:cNvSpPr>
          <p:nvPr>
            <p:ph type="body" sz="half" idx="2"/>
          </p:nvPr>
        </p:nvSpPr>
        <p:spPr>
          <a:xfrm>
            <a:off x="2489600" y="5768647"/>
            <a:ext cx="7620953" cy="865040"/>
          </a:xfrm>
          <a:prstGeom prst="rect">
            <a:avLst/>
          </a:prstGeom>
        </p:spPr>
        <p:txBody>
          <a:bodyPr/>
          <a:lstStyle>
            <a:lvl1pPr marL="0" indent="0">
              <a:buNone/>
              <a:defRPr sz="1800"/>
            </a:lvl1pPr>
            <a:lvl2pPr marL="573466" indent="0">
              <a:buNone/>
              <a:defRPr sz="1500"/>
            </a:lvl2pPr>
            <a:lvl3pPr marL="1146932" indent="0">
              <a:buNone/>
              <a:defRPr sz="1300"/>
            </a:lvl3pPr>
            <a:lvl4pPr marL="1720398" indent="0">
              <a:buNone/>
              <a:defRPr sz="1100"/>
            </a:lvl4pPr>
            <a:lvl5pPr marL="2293864" indent="0">
              <a:buNone/>
              <a:defRPr sz="1100"/>
            </a:lvl5pPr>
            <a:lvl6pPr marL="2867330" indent="0">
              <a:buNone/>
              <a:defRPr sz="1100"/>
            </a:lvl6pPr>
            <a:lvl7pPr marL="3440796" indent="0">
              <a:buNone/>
              <a:defRPr sz="1100"/>
            </a:lvl7pPr>
            <a:lvl8pPr marL="4014262" indent="0">
              <a:buNone/>
              <a:defRPr sz="1100"/>
            </a:lvl8pPr>
            <a:lvl9pPr marL="4587728" indent="0">
              <a:buNone/>
              <a:defRPr sz="11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E383B777-5A1C-F14C-8183-D1376F2269E0}"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DDF70-53BB-D244-9E1B-4BE1EAAFF833}" type="slidenum">
              <a:rPr lang="en-US" smtClean="0"/>
              <a:t>‹#›</a:t>
            </a:fld>
            <a:endParaRPr lang="en-US"/>
          </a:p>
        </p:txBody>
      </p:sp>
    </p:spTree>
    <p:extLst>
      <p:ext uri="{BB962C8B-B14F-4D97-AF65-F5344CB8AC3E}">
        <p14:creationId xmlns:p14="http://schemas.microsoft.com/office/powerpoint/2010/main" val="428276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35079" y="6831606"/>
            <a:ext cx="2963704" cy="392425"/>
          </a:xfrm>
          <a:prstGeom prst="rect">
            <a:avLst/>
          </a:prstGeom>
        </p:spPr>
        <p:txBody>
          <a:bodyPr vert="horz" lIns="114693" tIns="57347" rIns="114693" bIns="57347" rtlCol="0" anchor="ctr"/>
          <a:lstStyle>
            <a:lvl1pPr algn="l">
              <a:defRPr sz="1500">
                <a:solidFill>
                  <a:schemeClr val="tx1">
                    <a:tint val="75000"/>
                  </a:schemeClr>
                </a:solidFill>
              </a:defRPr>
            </a:lvl1pPr>
          </a:lstStyle>
          <a:p>
            <a:fld id="{E383B777-5A1C-F14C-8183-D1376F2269E0}" type="datetimeFigureOut">
              <a:rPr lang="en-US" smtClean="0"/>
              <a:t>4/9/2024</a:t>
            </a:fld>
            <a:endParaRPr lang="en-US"/>
          </a:p>
        </p:txBody>
      </p:sp>
      <p:sp>
        <p:nvSpPr>
          <p:cNvPr id="5" name="Footer Placeholder 4"/>
          <p:cNvSpPr>
            <a:spLocks noGrp="1"/>
          </p:cNvSpPr>
          <p:nvPr>
            <p:ph type="ftr" sz="quarter" idx="3"/>
          </p:nvPr>
        </p:nvSpPr>
        <p:spPr>
          <a:xfrm>
            <a:off x="4339709" y="6831606"/>
            <a:ext cx="4022170" cy="392425"/>
          </a:xfrm>
          <a:prstGeom prst="rect">
            <a:avLst/>
          </a:prstGeom>
        </p:spPr>
        <p:txBody>
          <a:bodyPr vert="horz" lIns="114693" tIns="57347" rIns="114693" bIns="57347"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02805" y="6831606"/>
            <a:ext cx="2963704" cy="392425"/>
          </a:xfrm>
          <a:prstGeom prst="rect">
            <a:avLst/>
          </a:prstGeom>
        </p:spPr>
        <p:txBody>
          <a:bodyPr vert="horz" lIns="114693" tIns="57347" rIns="114693" bIns="57347" rtlCol="0" anchor="ctr"/>
          <a:lstStyle>
            <a:lvl1pPr algn="r">
              <a:defRPr sz="1500">
                <a:solidFill>
                  <a:schemeClr val="tx1">
                    <a:tint val="75000"/>
                  </a:schemeClr>
                </a:solidFill>
              </a:defRPr>
            </a:lvl1pPr>
          </a:lstStyle>
          <a:p>
            <a:fld id="{19FDDF70-53BB-D244-9E1B-4BE1EAAFF833}" type="slidenum">
              <a:rPr lang="en-US" smtClean="0"/>
              <a:t>‹#›</a:t>
            </a:fld>
            <a:endParaRPr lang="en-US"/>
          </a:p>
        </p:txBody>
      </p:sp>
    </p:spTree>
    <p:extLst>
      <p:ext uri="{BB962C8B-B14F-4D97-AF65-F5344CB8AC3E}">
        <p14:creationId xmlns:p14="http://schemas.microsoft.com/office/powerpoint/2010/main" val="1513800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73466" rtl="0" eaLnBrk="1" latinLnBrk="0" hangingPunct="1">
        <a:spcBef>
          <a:spcPct val="0"/>
        </a:spcBef>
        <a:buNone/>
        <a:defRPr sz="5500" kern="1200">
          <a:solidFill>
            <a:schemeClr val="tx1"/>
          </a:solidFill>
          <a:latin typeface="+mj-lt"/>
          <a:ea typeface="+mj-ea"/>
          <a:cs typeface="+mj-cs"/>
        </a:defRPr>
      </a:lvl1pPr>
    </p:titleStyle>
    <p:bodyStyle>
      <a:lvl1pPr marL="430099" indent="-430099" algn="l" defTabSz="573466" rtl="0" eaLnBrk="1" latinLnBrk="0" hangingPunct="1">
        <a:spcBef>
          <a:spcPct val="20000"/>
        </a:spcBef>
        <a:buFont typeface="Arial"/>
        <a:buChar char="•"/>
        <a:defRPr sz="4000" kern="1200">
          <a:solidFill>
            <a:schemeClr val="tx1"/>
          </a:solidFill>
          <a:latin typeface="+mn-lt"/>
          <a:ea typeface="+mn-ea"/>
          <a:cs typeface="+mn-cs"/>
        </a:defRPr>
      </a:lvl1pPr>
      <a:lvl2pPr marL="931882" indent="-358416" algn="l" defTabSz="573466" rtl="0" eaLnBrk="1" latinLnBrk="0" hangingPunct="1">
        <a:spcBef>
          <a:spcPct val="20000"/>
        </a:spcBef>
        <a:buFont typeface="Arial"/>
        <a:buChar char="–"/>
        <a:defRPr sz="3500" kern="1200">
          <a:solidFill>
            <a:schemeClr val="tx1"/>
          </a:solidFill>
          <a:latin typeface="+mn-lt"/>
          <a:ea typeface="+mn-ea"/>
          <a:cs typeface="+mn-cs"/>
        </a:defRPr>
      </a:lvl2pPr>
      <a:lvl3pPr marL="1433665" indent="-286733" algn="l" defTabSz="573466" rtl="0" eaLnBrk="1" latinLnBrk="0" hangingPunct="1">
        <a:spcBef>
          <a:spcPct val="20000"/>
        </a:spcBef>
        <a:buFont typeface="Arial"/>
        <a:buChar char="•"/>
        <a:defRPr sz="3000" kern="1200">
          <a:solidFill>
            <a:schemeClr val="tx1"/>
          </a:solidFill>
          <a:latin typeface="+mn-lt"/>
          <a:ea typeface="+mn-ea"/>
          <a:cs typeface="+mn-cs"/>
        </a:defRPr>
      </a:lvl3pPr>
      <a:lvl4pPr marL="2007131" indent="-286733" algn="l" defTabSz="573466" rtl="0" eaLnBrk="1" latinLnBrk="0" hangingPunct="1">
        <a:spcBef>
          <a:spcPct val="20000"/>
        </a:spcBef>
        <a:buFont typeface="Arial"/>
        <a:buChar char="–"/>
        <a:defRPr sz="2500" kern="1200">
          <a:solidFill>
            <a:schemeClr val="tx1"/>
          </a:solidFill>
          <a:latin typeface="+mn-lt"/>
          <a:ea typeface="+mn-ea"/>
          <a:cs typeface="+mn-cs"/>
        </a:defRPr>
      </a:lvl4pPr>
      <a:lvl5pPr marL="2580597" indent="-286733" algn="l" defTabSz="573466" rtl="0" eaLnBrk="1" latinLnBrk="0" hangingPunct="1">
        <a:spcBef>
          <a:spcPct val="20000"/>
        </a:spcBef>
        <a:buFont typeface="Arial"/>
        <a:buChar char="»"/>
        <a:defRPr sz="2500" kern="1200">
          <a:solidFill>
            <a:schemeClr val="tx1"/>
          </a:solidFill>
          <a:latin typeface="+mn-lt"/>
          <a:ea typeface="+mn-ea"/>
          <a:cs typeface="+mn-cs"/>
        </a:defRPr>
      </a:lvl5pPr>
      <a:lvl6pPr marL="3154063" indent="-286733" algn="l" defTabSz="573466" rtl="0" eaLnBrk="1" latinLnBrk="0" hangingPunct="1">
        <a:spcBef>
          <a:spcPct val="20000"/>
        </a:spcBef>
        <a:buFont typeface="Arial"/>
        <a:buChar char="•"/>
        <a:defRPr sz="2500" kern="1200">
          <a:solidFill>
            <a:schemeClr val="tx1"/>
          </a:solidFill>
          <a:latin typeface="+mn-lt"/>
          <a:ea typeface="+mn-ea"/>
          <a:cs typeface="+mn-cs"/>
        </a:defRPr>
      </a:lvl6pPr>
      <a:lvl7pPr marL="3727529" indent="-286733" algn="l" defTabSz="573466" rtl="0" eaLnBrk="1" latinLnBrk="0" hangingPunct="1">
        <a:spcBef>
          <a:spcPct val="20000"/>
        </a:spcBef>
        <a:buFont typeface="Arial"/>
        <a:buChar char="•"/>
        <a:defRPr sz="2500" kern="1200">
          <a:solidFill>
            <a:schemeClr val="tx1"/>
          </a:solidFill>
          <a:latin typeface="+mn-lt"/>
          <a:ea typeface="+mn-ea"/>
          <a:cs typeface="+mn-cs"/>
        </a:defRPr>
      </a:lvl7pPr>
      <a:lvl8pPr marL="4300995" indent="-286733" algn="l" defTabSz="573466" rtl="0" eaLnBrk="1" latinLnBrk="0" hangingPunct="1">
        <a:spcBef>
          <a:spcPct val="20000"/>
        </a:spcBef>
        <a:buFont typeface="Arial"/>
        <a:buChar char="•"/>
        <a:defRPr sz="2500" kern="1200">
          <a:solidFill>
            <a:schemeClr val="tx1"/>
          </a:solidFill>
          <a:latin typeface="+mn-lt"/>
          <a:ea typeface="+mn-ea"/>
          <a:cs typeface="+mn-cs"/>
        </a:defRPr>
      </a:lvl8pPr>
      <a:lvl9pPr marL="4874461" indent="-286733" algn="l" defTabSz="573466"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73466" rtl="0" eaLnBrk="1" latinLnBrk="0" hangingPunct="1">
        <a:defRPr sz="2300" kern="1200">
          <a:solidFill>
            <a:schemeClr val="tx1"/>
          </a:solidFill>
          <a:latin typeface="+mn-lt"/>
          <a:ea typeface="+mn-ea"/>
          <a:cs typeface="+mn-cs"/>
        </a:defRPr>
      </a:lvl1pPr>
      <a:lvl2pPr marL="573466" algn="l" defTabSz="573466" rtl="0" eaLnBrk="1" latinLnBrk="0" hangingPunct="1">
        <a:defRPr sz="2300" kern="1200">
          <a:solidFill>
            <a:schemeClr val="tx1"/>
          </a:solidFill>
          <a:latin typeface="+mn-lt"/>
          <a:ea typeface="+mn-ea"/>
          <a:cs typeface="+mn-cs"/>
        </a:defRPr>
      </a:lvl2pPr>
      <a:lvl3pPr marL="1146932" algn="l" defTabSz="573466" rtl="0" eaLnBrk="1" latinLnBrk="0" hangingPunct="1">
        <a:defRPr sz="2300" kern="1200">
          <a:solidFill>
            <a:schemeClr val="tx1"/>
          </a:solidFill>
          <a:latin typeface="+mn-lt"/>
          <a:ea typeface="+mn-ea"/>
          <a:cs typeface="+mn-cs"/>
        </a:defRPr>
      </a:lvl3pPr>
      <a:lvl4pPr marL="1720398" algn="l" defTabSz="573466" rtl="0" eaLnBrk="1" latinLnBrk="0" hangingPunct="1">
        <a:defRPr sz="2300" kern="1200">
          <a:solidFill>
            <a:schemeClr val="tx1"/>
          </a:solidFill>
          <a:latin typeface="+mn-lt"/>
          <a:ea typeface="+mn-ea"/>
          <a:cs typeface="+mn-cs"/>
        </a:defRPr>
      </a:lvl4pPr>
      <a:lvl5pPr marL="2293864" algn="l" defTabSz="573466" rtl="0" eaLnBrk="1" latinLnBrk="0" hangingPunct="1">
        <a:defRPr sz="2300" kern="1200">
          <a:solidFill>
            <a:schemeClr val="tx1"/>
          </a:solidFill>
          <a:latin typeface="+mn-lt"/>
          <a:ea typeface="+mn-ea"/>
          <a:cs typeface="+mn-cs"/>
        </a:defRPr>
      </a:lvl5pPr>
      <a:lvl6pPr marL="2867330" algn="l" defTabSz="573466" rtl="0" eaLnBrk="1" latinLnBrk="0" hangingPunct="1">
        <a:defRPr sz="2300" kern="1200">
          <a:solidFill>
            <a:schemeClr val="tx1"/>
          </a:solidFill>
          <a:latin typeface="+mn-lt"/>
          <a:ea typeface="+mn-ea"/>
          <a:cs typeface="+mn-cs"/>
        </a:defRPr>
      </a:lvl6pPr>
      <a:lvl7pPr marL="3440796" algn="l" defTabSz="573466" rtl="0" eaLnBrk="1" latinLnBrk="0" hangingPunct="1">
        <a:defRPr sz="2300" kern="1200">
          <a:solidFill>
            <a:schemeClr val="tx1"/>
          </a:solidFill>
          <a:latin typeface="+mn-lt"/>
          <a:ea typeface="+mn-ea"/>
          <a:cs typeface="+mn-cs"/>
        </a:defRPr>
      </a:lvl7pPr>
      <a:lvl8pPr marL="4014262" algn="l" defTabSz="573466" rtl="0" eaLnBrk="1" latinLnBrk="0" hangingPunct="1">
        <a:defRPr sz="2300" kern="1200">
          <a:solidFill>
            <a:schemeClr val="tx1"/>
          </a:solidFill>
          <a:latin typeface="+mn-lt"/>
          <a:ea typeface="+mn-ea"/>
          <a:cs typeface="+mn-cs"/>
        </a:defRPr>
      </a:lvl8pPr>
      <a:lvl9pPr marL="4587728" algn="l" defTabSz="573466"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4" Type="http://schemas.openxmlformats.org/officeDocument/2006/relationships/slide" Target="slide16.xml"/><Relationship Id="rId9" Type="http://schemas.openxmlformats.org/officeDocument/2006/relationships/slide" Target="slide37.xml"/></Relationships>
</file>

<file path=ppt/slides/_rels/slide1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13.xml"/><Relationship Id="rId5" Type="http://schemas.openxmlformats.org/officeDocument/2006/relationships/slide" Target="slide20.xml"/><Relationship Id="rId10" Type="http://schemas.openxmlformats.org/officeDocument/2006/relationships/slide" Target="slide12.xml"/><Relationship Id="rId4" Type="http://schemas.openxmlformats.org/officeDocument/2006/relationships/slide" Target="slide16.xml"/><Relationship Id="rId9" Type="http://schemas.openxmlformats.org/officeDocument/2006/relationships/slide" Target="slide37.xml"/></Relationships>
</file>

<file path=ppt/slides/_rels/slide1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10" Type="http://schemas.openxmlformats.org/officeDocument/2006/relationships/slide" Target="slide14.xml"/><Relationship Id="rId4" Type="http://schemas.openxmlformats.org/officeDocument/2006/relationships/slide" Target="slide16.xml"/><Relationship Id="rId9" Type="http://schemas.openxmlformats.org/officeDocument/2006/relationships/slide" Target="slide37.xml"/></Relationships>
</file>

<file path=ppt/slides/_rels/slide1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4" Type="http://schemas.openxmlformats.org/officeDocument/2006/relationships/slide" Target="slide16.xml"/><Relationship Id="rId9" Type="http://schemas.openxmlformats.org/officeDocument/2006/relationships/slide" Target="slide37.xml"/></Relationships>
</file>

<file path=ppt/slides/_rels/slide14.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14.xml"/><Relationship Id="rId5" Type="http://schemas.openxmlformats.org/officeDocument/2006/relationships/slide" Target="slide20.xml"/><Relationship Id="rId10" Type="http://schemas.openxmlformats.org/officeDocument/2006/relationships/slide" Target="slide13.xml"/><Relationship Id="rId4" Type="http://schemas.openxmlformats.org/officeDocument/2006/relationships/slide" Target="slide16.xml"/><Relationship Id="rId9" Type="http://schemas.openxmlformats.org/officeDocument/2006/relationships/slide" Target="slide37.xml"/></Relationships>
</file>

<file path=ppt/slides/_rels/slide15.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14.xml"/><Relationship Id="rId5" Type="http://schemas.openxmlformats.org/officeDocument/2006/relationships/slide" Target="slide20.xml"/><Relationship Id="rId10" Type="http://schemas.openxmlformats.org/officeDocument/2006/relationships/slide" Target="slide13.xml"/><Relationship Id="rId4" Type="http://schemas.openxmlformats.org/officeDocument/2006/relationships/slide" Target="slide16.xml"/><Relationship Id="rId9" Type="http://schemas.openxmlformats.org/officeDocument/2006/relationships/slide" Target="slide37.xml"/></Relationships>
</file>

<file path=ppt/slides/_rels/slide16.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4" Type="http://schemas.openxmlformats.org/officeDocument/2006/relationships/slide" Target="slide16.xml"/><Relationship Id="rId9" Type="http://schemas.openxmlformats.org/officeDocument/2006/relationships/slide" Target="slide37.xml"/></Relationships>
</file>

<file path=ppt/slides/_rels/slide17.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4" Type="http://schemas.openxmlformats.org/officeDocument/2006/relationships/slide" Target="slide16.xml"/><Relationship Id="rId9" Type="http://schemas.openxmlformats.org/officeDocument/2006/relationships/slide" Target="slide37.xml"/></Relationships>
</file>

<file path=ppt/slides/_rels/slide18.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4" Type="http://schemas.openxmlformats.org/officeDocument/2006/relationships/slide" Target="slide16.xml"/><Relationship Id="rId9" Type="http://schemas.openxmlformats.org/officeDocument/2006/relationships/slide" Target="slide37.xml"/></Relationships>
</file>

<file path=ppt/slides/_rels/slide19.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4" Type="http://schemas.openxmlformats.org/officeDocument/2006/relationships/slide" Target="slide16.xml"/><Relationship Id="rId9" Type="http://schemas.openxmlformats.org/officeDocument/2006/relationships/slide" Target="slide3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12" Type="http://schemas.openxmlformats.org/officeDocument/2006/relationships/slide" Target="slide2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24.xml"/><Relationship Id="rId5" Type="http://schemas.openxmlformats.org/officeDocument/2006/relationships/slide" Target="slide20.xml"/><Relationship Id="rId10" Type="http://schemas.openxmlformats.org/officeDocument/2006/relationships/slide" Target="slide23.xml"/><Relationship Id="rId4" Type="http://schemas.openxmlformats.org/officeDocument/2006/relationships/slide" Target="slide16.xml"/><Relationship Id="rId9" Type="http://schemas.openxmlformats.org/officeDocument/2006/relationships/slide" Target="slide37.xml"/></Relationships>
</file>

<file path=ppt/slides/_rels/slide2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25.xml"/><Relationship Id="rId5" Type="http://schemas.openxmlformats.org/officeDocument/2006/relationships/slide" Target="slide20.xml"/><Relationship Id="rId10" Type="http://schemas.openxmlformats.org/officeDocument/2006/relationships/slide" Target="slide23.xml"/><Relationship Id="rId4" Type="http://schemas.openxmlformats.org/officeDocument/2006/relationships/slide" Target="slide16.xml"/><Relationship Id="rId9" Type="http://schemas.openxmlformats.org/officeDocument/2006/relationships/slide" Target="slide37.xml"/></Relationships>
</file>

<file path=ppt/slides/_rels/slide2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12" Type="http://schemas.openxmlformats.org/officeDocument/2006/relationships/slide" Target="slide2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24.xml"/><Relationship Id="rId5" Type="http://schemas.openxmlformats.org/officeDocument/2006/relationships/slide" Target="slide20.xml"/><Relationship Id="rId10" Type="http://schemas.openxmlformats.org/officeDocument/2006/relationships/slide" Target="slide23.xml"/><Relationship Id="rId4" Type="http://schemas.openxmlformats.org/officeDocument/2006/relationships/slide" Target="slide16.xml"/><Relationship Id="rId9" Type="http://schemas.openxmlformats.org/officeDocument/2006/relationships/slide" Target="slide37.xml"/></Relationships>
</file>

<file path=ppt/slides/_rels/slide2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12" Type="http://schemas.openxmlformats.org/officeDocument/2006/relationships/slide" Target="slide2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24.xml"/><Relationship Id="rId5" Type="http://schemas.openxmlformats.org/officeDocument/2006/relationships/slide" Target="slide20.xml"/><Relationship Id="rId10" Type="http://schemas.openxmlformats.org/officeDocument/2006/relationships/slide" Target="slide21.xml"/><Relationship Id="rId4" Type="http://schemas.openxmlformats.org/officeDocument/2006/relationships/slide" Target="slide16.xml"/><Relationship Id="rId9" Type="http://schemas.openxmlformats.org/officeDocument/2006/relationships/slide" Target="slide37.xml"/></Relationships>
</file>

<file path=ppt/slides/_rels/slide24.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25.xml"/><Relationship Id="rId5" Type="http://schemas.openxmlformats.org/officeDocument/2006/relationships/slide" Target="slide20.xml"/><Relationship Id="rId10" Type="http://schemas.openxmlformats.org/officeDocument/2006/relationships/slide" Target="slide23.xml"/><Relationship Id="rId4" Type="http://schemas.openxmlformats.org/officeDocument/2006/relationships/slide" Target="slide16.xml"/><Relationship Id="rId9" Type="http://schemas.openxmlformats.org/officeDocument/2006/relationships/slide" Target="slide37.xml"/></Relationships>
</file>

<file path=ppt/slides/_rels/slide25.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23.xml"/><Relationship Id="rId5" Type="http://schemas.openxmlformats.org/officeDocument/2006/relationships/slide" Target="slide20.xml"/><Relationship Id="rId10" Type="http://schemas.openxmlformats.org/officeDocument/2006/relationships/slide" Target="slide21.xml"/><Relationship Id="rId4" Type="http://schemas.openxmlformats.org/officeDocument/2006/relationships/slide" Target="slide16.xml"/><Relationship Id="rId9" Type="http://schemas.openxmlformats.org/officeDocument/2006/relationships/slide" Target="slide37.xml"/></Relationships>
</file>

<file path=ppt/slides/_rels/slide26.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25.xml"/><Relationship Id="rId3" Type="http://schemas.openxmlformats.org/officeDocument/2006/relationships/slide" Target="slide9.xml"/><Relationship Id="rId7" Type="http://schemas.openxmlformats.org/officeDocument/2006/relationships/slide" Target="slide32.xml"/><Relationship Id="rId12" Type="http://schemas.openxmlformats.org/officeDocument/2006/relationships/slide" Target="slide24.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23.xml"/><Relationship Id="rId5" Type="http://schemas.openxmlformats.org/officeDocument/2006/relationships/slide" Target="slide20.xml"/><Relationship Id="rId10" Type="http://schemas.openxmlformats.org/officeDocument/2006/relationships/slide" Target="slide21.xml"/><Relationship Id="rId4" Type="http://schemas.openxmlformats.org/officeDocument/2006/relationships/slide" Target="slide16.xml"/><Relationship Id="rId9" Type="http://schemas.openxmlformats.org/officeDocument/2006/relationships/slide" Target="slide37.xml"/></Relationships>
</file>

<file path=ppt/slides/_rels/slide27.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10" Type="http://schemas.openxmlformats.org/officeDocument/2006/relationships/slide" Target="slide28.xml"/><Relationship Id="rId4" Type="http://schemas.openxmlformats.org/officeDocument/2006/relationships/slide" Target="slide16.xml"/><Relationship Id="rId9" Type="http://schemas.openxmlformats.org/officeDocument/2006/relationships/slide" Target="slide37.xml"/></Relationships>
</file>

<file path=ppt/slides/_rels/slide2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2.xml"/><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29.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0.xml"/><Relationship Id="rId5" Type="http://schemas.openxmlformats.org/officeDocument/2006/relationships/slide" Target="slide20.xml"/><Relationship Id="rId10" Type="http://schemas.openxmlformats.org/officeDocument/2006/relationships/slide" Target="slide28.xml"/><Relationship Id="rId4" Type="http://schemas.openxmlformats.org/officeDocument/2006/relationships/slide" Target="slide16.xml"/><Relationship Id="rId9" Type="http://schemas.openxmlformats.org/officeDocument/2006/relationships/slide" Target="slide3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10" Type="http://schemas.openxmlformats.org/officeDocument/2006/relationships/slide" Target="slide28.xml"/><Relationship Id="rId4" Type="http://schemas.openxmlformats.org/officeDocument/2006/relationships/slide" Target="slide16.xml"/><Relationship Id="rId9" Type="http://schemas.openxmlformats.org/officeDocument/2006/relationships/slide" Target="slide37.xml"/></Relationships>
</file>

<file path=ppt/slides/_rels/slide3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10" Type="http://schemas.openxmlformats.org/officeDocument/2006/relationships/slide" Target="slide28.xml"/><Relationship Id="rId4" Type="http://schemas.openxmlformats.org/officeDocument/2006/relationships/slide" Target="slide16.xml"/><Relationship Id="rId9" Type="http://schemas.openxmlformats.org/officeDocument/2006/relationships/slide" Target="slide37.xml"/></Relationships>
</file>

<file path=ppt/slides/_rels/slide3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10" Type="http://schemas.openxmlformats.org/officeDocument/2006/relationships/slide" Target="slide33.xml"/><Relationship Id="rId4" Type="http://schemas.openxmlformats.org/officeDocument/2006/relationships/slide" Target="slide16.xml"/><Relationship Id="rId9" Type="http://schemas.openxmlformats.org/officeDocument/2006/relationships/slide" Target="slide37.xml"/></Relationships>
</file>

<file path=ppt/slides/_rels/slide3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4" Type="http://schemas.openxmlformats.org/officeDocument/2006/relationships/slide" Target="slide16.xml"/><Relationship Id="rId9" Type="http://schemas.openxmlformats.org/officeDocument/2006/relationships/slide" Target="slide37.xml"/></Relationships>
</file>

<file path=ppt/slides/_rels/slide34.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image" Target="../media/image5.png"/><Relationship Id="rId5" Type="http://schemas.openxmlformats.org/officeDocument/2006/relationships/slide" Target="slide20.xml"/><Relationship Id="rId10" Type="http://schemas.openxmlformats.org/officeDocument/2006/relationships/slide" Target="slide33.xml"/><Relationship Id="rId4" Type="http://schemas.openxmlformats.org/officeDocument/2006/relationships/slide" Target="slide16.xml"/><Relationship Id="rId9" Type="http://schemas.openxmlformats.org/officeDocument/2006/relationships/slide" Target="slide37.xml"/></Relationships>
</file>

<file path=ppt/slides/_rels/slide35.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4" Type="http://schemas.openxmlformats.org/officeDocument/2006/relationships/slide" Target="slide16.xml"/><Relationship Id="rId9" Type="http://schemas.openxmlformats.org/officeDocument/2006/relationships/slide" Target="slide37.xml"/></Relationships>
</file>

<file path=ppt/slides/_rels/slide36.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4" Type="http://schemas.openxmlformats.org/officeDocument/2006/relationships/slide" Target="slide16.xml"/><Relationship Id="rId9" Type="http://schemas.openxmlformats.org/officeDocument/2006/relationships/slide" Target="slide37.xml"/></Relationships>
</file>

<file path=ppt/slides/_rels/slide37.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10" Type="http://schemas.openxmlformats.org/officeDocument/2006/relationships/slide" Target="slide39.xml"/><Relationship Id="rId4" Type="http://schemas.openxmlformats.org/officeDocument/2006/relationships/slide" Target="slide16.xml"/><Relationship Id="rId9" Type="http://schemas.openxmlformats.org/officeDocument/2006/relationships/slide" Target="slide37.xml"/></Relationships>
</file>

<file path=ppt/slides/_rels/slide38.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40.xml"/><Relationship Id="rId3" Type="http://schemas.openxmlformats.org/officeDocument/2006/relationships/hyperlink" Target="http://agricultura.gencat.cat/ca/ambits/medi-natural/dar_prevencio_incendis_nou/" TargetMode="External"/><Relationship Id="rId7" Type="http://schemas.openxmlformats.org/officeDocument/2006/relationships/slide" Target="slide16.xml"/><Relationship Id="rId12" Type="http://schemas.openxmlformats.org/officeDocument/2006/relationships/slide" Target="slide37.xml"/><Relationship Id="rId2" Type="http://schemas.openxmlformats.org/officeDocument/2006/relationships/hyperlink" Target="http://cataleg2017cercador.diba.cat/fitxa?id=17168&amp;WPag=1" TargetMode="Externa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35.xml"/><Relationship Id="rId5" Type="http://schemas.openxmlformats.org/officeDocument/2006/relationships/slide" Target="slide4.xml"/><Relationship Id="rId10" Type="http://schemas.openxmlformats.org/officeDocument/2006/relationships/slide" Target="slide32.xml"/><Relationship Id="rId4" Type="http://schemas.openxmlformats.org/officeDocument/2006/relationships/hyperlink" Target="http://agricultura.gencat.cat/ca/departament/agents-rurals/foc-estas-preparat/" TargetMode="External"/><Relationship Id="rId9" Type="http://schemas.openxmlformats.org/officeDocument/2006/relationships/slide" Target="slide27.xml"/></Relationships>
</file>

<file path=ppt/slides/_rels/slide39.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10" Type="http://schemas.openxmlformats.org/officeDocument/2006/relationships/slide" Target="slide40.xml"/><Relationship Id="rId4" Type="http://schemas.openxmlformats.org/officeDocument/2006/relationships/slide" Target="slide16.xml"/><Relationship Id="rId9" Type="http://schemas.openxmlformats.org/officeDocument/2006/relationships/slide" Target="slide37.xml"/></Relationships>
</file>

<file path=ppt/slides/_rels/slide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4.xml"/><Relationship Id="rId7" Type="http://schemas.openxmlformats.org/officeDocument/2006/relationships/slide" Target="slide27.xml"/><Relationship Id="rId12" Type="http://schemas.openxmlformats.org/officeDocument/2006/relationships/slide" Target="slide39.xml"/><Relationship Id="rId2" Type="http://schemas.openxmlformats.org/officeDocument/2006/relationships/hyperlink" Target="http://www.observatoriforestal.cat/" TargetMode="Externa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38.xml"/><Relationship Id="rId5" Type="http://schemas.openxmlformats.org/officeDocument/2006/relationships/slide" Target="slide16.xml"/><Relationship Id="rId10" Type="http://schemas.openxmlformats.org/officeDocument/2006/relationships/slide" Target="slide37.xml"/><Relationship Id="rId4" Type="http://schemas.openxmlformats.org/officeDocument/2006/relationships/slide" Target="slide9.xml"/><Relationship Id="rId9" Type="http://schemas.openxmlformats.org/officeDocument/2006/relationships/slide" Target="slide35.xml"/></Relationships>
</file>

<file path=ppt/slides/_rels/slide41.xml.rels><?xml version="1.0" encoding="UTF-8" standalone="yes"?>
<Relationships xmlns="http://schemas.openxmlformats.org/package/2006/relationships"><Relationship Id="rId3" Type="http://schemas.openxmlformats.org/officeDocument/2006/relationships/hyperlink" Target="http://agricultura.gencat.cat/ca/departament/agents-rurals/educar/"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slide" Target="slide32.xml"/></Relationships>
</file>

<file path=ppt/slides/_rels/slide7.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10" Type="http://schemas.openxmlformats.org/officeDocument/2006/relationships/slide" Target="slide5.xml"/><Relationship Id="rId4" Type="http://schemas.openxmlformats.org/officeDocument/2006/relationships/slide" Target="slide16.xml"/><Relationship Id="rId9" Type="http://schemas.openxmlformats.org/officeDocument/2006/relationships/slide" Target="slide37.xml"/></Relationships>
</file>

<file path=ppt/slides/_rels/slide8.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4" Type="http://schemas.openxmlformats.org/officeDocument/2006/relationships/slide" Target="slide16.xml"/><Relationship Id="rId9" Type="http://schemas.openxmlformats.org/officeDocument/2006/relationships/slide" Target="slide37.xml"/></Relationships>
</file>

<file path=ppt/slides/_rels/slide9.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9.xml"/><Relationship Id="rId7"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0.xml"/><Relationship Id="rId10" Type="http://schemas.openxmlformats.org/officeDocument/2006/relationships/slide" Target="slide10.xml"/><Relationship Id="rId4" Type="http://schemas.openxmlformats.org/officeDocument/2006/relationships/slide" Target="slide16.xml"/><Relationship Id="rId9" Type="http://schemas.openxmlformats.org/officeDocument/2006/relationships/slide" Target="slide3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963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4" y="1732985"/>
            <a:ext cx="8441586" cy="3690241"/>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Quina amplada ha de tenir una franja de protecció?</a:t>
            </a:r>
          </a:p>
          <a:p>
            <a:pPr>
              <a:lnSpc>
                <a:spcPct val="130000"/>
              </a:lnSpc>
            </a:pPr>
            <a:r>
              <a:rPr lang="ca-ES" sz="1600" dirty="0">
                <a:solidFill>
                  <a:schemeClr val="tx1">
                    <a:lumMod val="50000"/>
                    <a:lumOff val="50000"/>
                  </a:schemeClr>
                </a:solidFill>
                <a:latin typeface="Helvetica Neue Medium"/>
                <a:cs typeface="Helvetica Neue Medium"/>
              </a:rPr>
              <a:t>Com a mínim 25 metres. </a:t>
            </a:r>
          </a:p>
          <a:p>
            <a:pPr>
              <a:lnSpc>
                <a:spcPct val="150000"/>
              </a:lnSpc>
              <a:spcBef>
                <a:spcPts val="600"/>
              </a:spcBef>
            </a:pPr>
            <a:r>
              <a:rPr lang="ca-ES" sz="1600" dirty="0">
                <a:solidFill>
                  <a:srgbClr val="048249"/>
                </a:solidFill>
                <a:latin typeface="Helvetica Neue Medium"/>
                <a:cs typeface="Helvetica Neue Medium"/>
              </a:rPr>
              <a:t>- A partir d’on es mesuren els 25 metres d’amplada de les franges de protecció en urbanitzacions i nuclis de població?</a:t>
            </a:r>
          </a:p>
          <a:p>
            <a:pPr>
              <a:lnSpc>
                <a:spcPct val="200000"/>
              </a:lnSpc>
            </a:pPr>
            <a:r>
              <a:rPr lang="ca-ES" sz="1600" dirty="0">
                <a:solidFill>
                  <a:srgbClr val="048249"/>
                </a:solidFill>
                <a:latin typeface="Helvetica Neue Medium"/>
                <a:cs typeface="Helvetica Neue Medium"/>
              </a:rPr>
              <a:t>- Quina distància hi ha d’haver entre arbres dins la zona de protecció?</a:t>
            </a:r>
          </a:p>
          <a:p>
            <a:pPr>
              <a:lnSpc>
                <a:spcPct val="200000"/>
              </a:lnSpc>
            </a:pPr>
            <a:r>
              <a:rPr lang="ca-ES" sz="1600" dirty="0">
                <a:solidFill>
                  <a:srgbClr val="048249"/>
                </a:solidFill>
                <a:latin typeface="Helvetica Neue Medium"/>
                <a:cs typeface="Helvetica Neue Medium"/>
              </a:rPr>
              <a:t>- Quina distància hi ha d’haver entre arbustos i arbrat jove dins la zona de protecció?</a:t>
            </a:r>
          </a:p>
          <a:p>
            <a:pPr>
              <a:lnSpc>
                <a:spcPct val="200000"/>
              </a:lnSpc>
            </a:pPr>
            <a:r>
              <a:rPr lang="ca-ES" sz="1600" dirty="0">
                <a:solidFill>
                  <a:srgbClr val="048249"/>
                </a:solidFill>
                <a:latin typeface="Helvetica Neue Medium"/>
                <a:cs typeface="Helvetica Neue Medium"/>
              </a:rPr>
              <a:t>- Què vol dir evitar continuïtats verticals i horitzontals de la vegetació?</a:t>
            </a:r>
          </a:p>
          <a:p>
            <a:pPr>
              <a:lnSpc>
                <a:spcPct val="200000"/>
              </a:lnSpc>
            </a:pPr>
            <a:r>
              <a:rPr lang="ca-ES" sz="1600" dirty="0">
                <a:solidFill>
                  <a:srgbClr val="048249"/>
                </a:solidFill>
                <a:latin typeface="Helvetica Neue Medium"/>
                <a:cs typeface="Helvetica Neue Medium"/>
              </a:rPr>
              <a:t>- Quins altres elements no convé tenir a la vora de les edificacions?</a:t>
            </a:r>
          </a:p>
        </p:txBody>
      </p:sp>
      <p:sp>
        <p:nvSpPr>
          <p:cNvPr id="7" name="Rectangle 6">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5"/>
          <p:cNvCxnSpPr/>
          <p:nvPr/>
        </p:nvCxnSpPr>
        <p:spPr>
          <a:xfrm>
            <a:off x="2599707" y="2644269"/>
            <a:ext cx="911386"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5" name="Straight Connector 9"/>
          <p:cNvCxnSpPr/>
          <p:nvPr/>
        </p:nvCxnSpPr>
        <p:spPr>
          <a:xfrm>
            <a:off x="3511093" y="2046709"/>
            <a:ext cx="0" cy="323781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940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4" y="1732985"/>
            <a:ext cx="8441586" cy="4499693"/>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Quina amplada ha de tenir una franja de protecció?</a:t>
            </a:r>
          </a:p>
          <a:p>
            <a:pPr>
              <a:lnSpc>
                <a:spcPct val="150000"/>
              </a:lnSpc>
              <a:spcBef>
                <a:spcPts val="600"/>
              </a:spcBef>
            </a:pPr>
            <a:r>
              <a:rPr lang="ca-ES" sz="1600" dirty="0">
                <a:solidFill>
                  <a:srgbClr val="048249"/>
                </a:solidFill>
                <a:latin typeface="Helvetica Neue Medium"/>
                <a:cs typeface="Helvetica Neue Medium"/>
              </a:rPr>
              <a:t>- A partir d’on es mesuren els 25 metres d’amplada de les franges de protecció en urbanitzacions i nuclis de població?</a:t>
            </a:r>
          </a:p>
          <a:p>
            <a:pPr>
              <a:lnSpc>
                <a:spcPct val="130000"/>
              </a:lnSpc>
            </a:pPr>
            <a:r>
              <a:rPr lang="ca-ES" sz="1600" dirty="0">
                <a:solidFill>
                  <a:schemeClr val="tx1">
                    <a:lumMod val="50000"/>
                    <a:lumOff val="50000"/>
                  </a:schemeClr>
                </a:solidFill>
                <a:latin typeface="Helvetica Neue Medium"/>
                <a:cs typeface="Helvetica Neue Medium"/>
              </a:rPr>
              <a:t>Des del límit exterior de les parcel·les situades al perímetre de les urbanitzacions i els nuclis de població. Les zones verdes o vials perimetrals poden computar com a part de la franja exterior de protecció.</a:t>
            </a:r>
          </a:p>
          <a:p>
            <a:pPr>
              <a:lnSpc>
                <a:spcPct val="200000"/>
              </a:lnSpc>
            </a:pPr>
            <a:r>
              <a:rPr lang="ca-ES" sz="1600" dirty="0">
                <a:solidFill>
                  <a:srgbClr val="048249"/>
                </a:solidFill>
                <a:latin typeface="Helvetica Neue Medium"/>
                <a:cs typeface="Helvetica Neue Medium"/>
              </a:rPr>
              <a:t>- Quina distància hi ha d’haver entre arbres dins la zona de protecció?</a:t>
            </a:r>
          </a:p>
          <a:p>
            <a:pPr>
              <a:lnSpc>
                <a:spcPct val="200000"/>
              </a:lnSpc>
            </a:pPr>
            <a:r>
              <a:rPr lang="ca-ES" sz="1600" dirty="0">
                <a:solidFill>
                  <a:srgbClr val="048249"/>
                </a:solidFill>
                <a:latin typeface="Helvetica Neue Medium"/>
                <a:cs typeface="Helvetica Neue Medium"/>
              </a:rPr>
              <a:t>- Quina distància hi ha d’haver entre arbustos i arbrat jove dins la zona de protecció?</a:t>
            </a:r>
          </a:p>
          <a:p>
            <a:pPr>
              <a:lnSpc>
                <a:spcPct val="200000"/>
              </a:lnSpc>
            </a:pPr>
            <a:r>
              <a:rPr lang="ca-ES" sz="1600" dirty="0">
                <a:solidFill>
                  <a:srgbClr val="048249"/>
                </a:solidFill>
                <a:latin typeface="Helvetica Neue Medium"/>
                <a:cs typeface="Helvetica Neue Medium"/>
              </a:rPr>
              <a:t>- Què vol dir evitar continuïtats verticals i horitzontals de la vegetació?</a:t>
            </a:r>
          </a:p>
          <a:p>
            <a:pPr>
              <a:lnSpc>
                <a:spcPct val="200000"/>
              </a:lnSpc>
            </a:pPr>
            <a:r>
              <a:rPr lang="ca-ES" sz="1600" dirty="0">
                <a:solidFill>
                  <a:srgbClr val="048249"/>
                </a:solidFill>
                <a:latin typeface="Helvetica Neue Medium"/>
                <a:cs typeface="Helvetica Neue Medium"/>
              </a:rPr>
              <a:t>- Quins altres elements no convé tenir a la vora de les edificacions?</a:t>
            </a:r>
          </a:p>
        </p:txBody>
      </p:sp>
      <p:sp>
        <p:nvSpPr>
          <p:cNvPr id="7" name="Rectangle 6">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hlinkClick r:id="rId10" action="ppaction://hlinksldjump"/>
          </p:cNvPr>
          <p:cNvSpPr/>
          <p:nvPr/>
        </p:nvSpPr>
        <p:spPr>
          <a:xfrm>
            <a:off x="3651540" y="3890221"/>
            <a:ext cx="659788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rId11" action="ppaction://hlinksldjump"/>
          </p:cNvPr>
          <p:cNvSpPr/>
          <p:nvPr/>
        </p:nvSpPr>
        <p:spPr>
          <a:xfrm>
            <a:off x="3594766" y="4371279"/>
            <a:ext cx="817862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5"/>
          <p:cNvCxnSpPr/>
          <p:nvPr/>
        </p:nvCxnSpPr>
        <p:spPr>
          <a:xfrm>
            <a:off x="2599707" y="2644269"/>
            <a:ext cx="911386"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5" name="Straight Connector 9"/>
          <p:cNvCxnSpPr/>
          <p:nvPr/>
        </p:nvCxnSpPr>
        <p:spPr>
          <a:xfrm>
            <a:off x="3511093" y="2046709"/>
            <a:ext cx="0" cy="3843551"/>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801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4" y="1727905"/>
            <a:ext cx="8441586" cy="4010329"/>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Quina amplada ha de tenir una franja de protecció?</a:t>
            </a:r>
          </a:p>
          <a:p>
            <a:pPr>
              <a:lnSpc>
                <a:spcPct val="150000"/>
              </a:lnSpc>
              <a:spcBef>
                <a:spcPts val="600"/>
              </a:spcBef>
            </a:pPr>
            <a:r>
              <a:rPr lang="ca-ES" sz="1600" dirty="0">
                <a:solidFill>
                  <a:srgbClr val="048249"/>
                </a:solidFill>
                <a:latin typeface="Helvetica Neue Medium"/>
                <a:cs typeface="Helvetica Neue Medium"/>
              </a:rPr>
              <a:t>- A partir d’on es mesuren els 25 metres d’amplada de les franges de protecció en urbanitzacions i nuclis de població?</a:t>
            </a:r>
          </a:p>
          <a:p>
            <a:pPr>
              <a:lnSpc>
                <a:spcPct val="200000"/>
              </a:lnSpc>
            </a:pPr>
            <a:r>
              <a:rPr lang="ca-ES" sz="1600" dirty="0">
                <a:solidFill>
                  <a:srgbClr val="048249"/>
                </a:solidFill>
                <a:latin typeface="Helvetica Neue Medium"/>
                <a:cs typeface="Helvetica Neue Medium"/>
              </a:rPr>
              <a:t>- Quina distància hi ha d’haver entre arbres dins la zona de protecció?</a:t>
            </a:r>
          </a:p>
          <a:p>
            <a:pPr>
              <a:lnSpc>
                <a:spcPct val="130000"/>
              </a:lnSpc>
            </a:pPr>
            <a:r>
              <a:rPr lang="ca-ES" sz="1600" dirty="0">
                <a:solidFill>
                  <a:schemeClr val="tx1">
                    <a:lumMod val="50000"/>
                    <a:lumOff val="50000"/>
                  </a:schemeClr>
                </a:solidFill>
                <a:latin typeface="Helvetica Neue Medium"/>
                <a:cs typeface="Helvetica Neue Medium"/>
              </a:rPr>
              <a:t>La necessària per evitar continuïtat entre les capçades dels arbres. En l’arbrat adult, es proposen 6 metres de separació entre els troncs dels arbres.</a:t>
            </a:r>
          </a:p>
          <a:p>
            <a:pPr>
              <a:lnSpc>
                <a:spcPct val="200000"/>
              </a:lnSpc>
            </a:pPr>
            <a:r>
              <a:rPr lang="ca-ES" sz="1600" dirty="0">
                <a:solidFill>
                  <a:srgbClr val="048249"/>
                </a:solidFill>
                <a:latin typeface="Helvetica Neue Medium"/>
                <a:cs typeface="Helvetica Neue Medium"/>
              </a:rPr>
              <a:t>- Quina distància hi ha d’haver entre arbustos i arbrat jove dins la zona de protecció?</a:t>
            </a:r>
          </a:p>
          <a:p>
            <a:pPr>
              <a:lnSpc>
                <a:spcPct val="200000"/>
              </a:lnSpc>
            </a:pPr>
            <a:r>
              <a:rPr lang="ca-ES" sz="1600" dirty="0">
                <a:solidFill>
                  <a:srgbClr val="048249"/>
                </a:solidFill>
                <a:latin typeface="Helvetica Neue Medium"/>
                <a:cs typeface="Helvetica Neue Medium"/>
              </a:rPr>
              <a:t>- Què vol dir evitar continuïtats verticals i horitzontals de la vegetació?</a:t>
            </a:r>
          </a:p>
          <a:p>
            <a:pPr>
              <a:lnSpc>
                <a:spcPct val="200000"/>
              </a:lnSpc>
            </a:pPr>
            <a:r>
              <a:rPr lang="ca-ES" sz="1600" dirty="0">
                <a:solidFill>
                  <a:srgbClr val="048249"/>
                </a:solidFill>
                <a:latin typeface="Helvetica Neue Medium"/>
                <a:cs typeface="Helvetica Neue Medium"/>
              </a:rPr>
              <a:t>- Quins altres elements no convé tenir a la vora de les edificacions?</a:t>
            </a:r>
          </a:p>
        </p:txBody>
      </p:sp>
      <p:sp>
        <p:nvSpPr>
          <p:cNvPr id="7" name="Rectangle 6">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hlinkClick r:id="rId10" action="ppaction://hlinksldjump"/>
          </p:cNvPr>
          <p:cNvSpPr/>
          <p:nvPr/>
        </p:nvSpPr>
        <p:spPr>
          <a:xfrm>
            <a:off x="3612698" y="4538618"/>
            <a:ext cx="6636724"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5"/>
          <p:cNvCxnSpPr/>
          <p:nvPr/>
        </p:nvCxnSpPr>
        <p:spPr>
          <a:xfrm>
            <a:off x="2599707" y="2644269"/>
            <a:ext cx="911386"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5" name="Straight Connector 9"/>
          <p:cNvCxnSpPr/>
          <p:nvPr/>
        </p:nvCxnSpPr>
        <p:spPr>
          <a:xfrm>
            <a:off x="3511093" y="2046709"/>
            <a:ext cx="0" cy="3553916"/>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883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4" y="1732985"/>
            <a:ext cx="8441586" cy="4108817"/>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Quina amplada ha de tenir una franja de protecció?</a:t>
            </a:r>
          </a:p>
          <a:p>
            <a:pPr>
              <a:lnSpc>
                <a:spcPct val="150000"/>
              </a:lnSpc>
              <a:spcBef>
                <a:spcPts val="600"/>
              </a:spcBef>
            </a:pPr>
            <a:r>
              <a:rPr lang="ca-ES" sz="1600" dirty="0">
                <a:solidFill>
                  <a:srgbClr val="048249"/>
                </a:solidFill>
                <a:latin typeface="Helvetica Neue Medium"/>
                <a:cs typeface="Helvetica Neue Medium"/>
              </a:rPr>
              <a:t>- A partir d’on es mesuren els 25 metres d’amplada de les franges de protecció en urbanitzacions i nuclis de població?</a:t>
            </a:r>
          </a:p>
          <a:p>
            <a:pPr>
              <a:lnSpc>
                <a:spcPct val="200000"/>
              </a:lnSpc>
            </a:pPr>
            <a:r>
              <a:rPr lang="ca-ES" sz="1600" dirty="0">
                <a:solidFill>
                  <a:srgbClr val="048249"/>
                </a:solidFill>
                <a:latin typeface="Helvetica Neue Medium"/>
                <a:cs typeface="Helvetica Neue Medium"/>
              </a:rPr>
              <a:t>- Quina distància hi ha d’haver entre arbres dins la zona de protecció?</a:t>
            </a:r>
          </a:p>
          <a:p>
            <a:pPr>
              <a:lnSpc>
                <a:spcPct val="200000"/>
              </a:lnSpc>
            </a:pPr>
            <a:r>
              <a:rPr lang="ca-ES" sz="1600" dirty="0">
                <a:solidFill>
                  <a:srgbClr val="048249"/>
                </a:solidFill>
                <a:latin typeface="Helvetica Neue Medium"/>
                <a:cs typeface="Helvetica Neue Medium"/>
              </a:rPr>
              <a:t>- Quina distància hi ha d’haver entre arbustos i arbrat jove dins la zona de protecció?</a:t>
            </a:r>
          </a:p>
          <a:p>
            <a:pPr>
              <a:lnSpc>
                <a:spcPct val="150000"/>
              </a:lnSpc>
            </a:pPr>
            <a:r>
              <a:rPr lang="ca-ES" sz="1600" dirty="0">
                <a:solidFill>
                  <a:srgbClr val="7F7F7F"/>
                </a:solidFill>
                <a:latin typeface="Helvetica Neue Medium"/>
                <a:cs typeface="Helvetica Neue Medium"/>
              </a:rPr>
              <a:t>La necessària per evitar continuïtat entre els matolls, separats un mínim de 3 m. Cal fer una selecció d’exemplars d’espècies menys inflamables.</a:t>
            </a:r>
          </a:p>
          <a:p>
            <a:pPr>
              <a:lnSpc>
                <a:spcPct val="200000"/>
              </a:lnSpc>
            </a:pPr>
            <a:r>
              <a:rPr lang="ca-ES" sz="1600" dirty="0">
                <a:solidFill>
                  <a:srgbClr val="048249"/>
                </a:solidFill>
                <a:latin typeface="Helvetica Neue Medium"/>
                <a:cs typeface="Helvetica Neue Medium"/>
              </a:rPr>
              <a:t>- Què vol dir evitar continuïtats verticals i horitzontals de la vegetació?</a:t>
            </a:r>
          </a:p>
          <a:p>
            <a:pPr>
              <a:lnSpc>
                <a:spcPct val="200000"/>
              </a:lnSpc>
            </a:pPr>
            <a:r>
              <a:rPr lang="ca-ES" sz="1600" dirty="0">
                <a:solidFill>
                  <a:srgbClr val="048249"/>
                </a:solidFill>
                <a:latin typeface="Helvetica Neue Medium"/>
                <a:cs typeface="Helvetica Neue Medium"/>
              </a:rPr>
              <a:t>- Quins altres elements no convé tenir a la vora de les edificacions?</a:t>
            </a:r>
          </a:p>
        </p:txBody>
      </p:sp>
      <p:sp>
        <p:nvSpPr>
          <p:cNvPr id="7" name="Rectangle 6">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5"/>
          <p:cNvCxnSpPr/>
          <p:nvPr/>
        </p:nvCxnSpPr>
        <p:spPr>
          <a:xfrm>
            <a:off x="2599707" y="2644269"/>
            <a:ext cx="911386"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5" name="Straight Connector 9"/>
          <p:cNvCxnSpPr/>
          <p:nvPr/>
        </p:nvCxnSpPr>
        <p:spPr>
          <a:xfrm>
            <a:off x="3511093" y="2046709"/>
            <a:ext cx="0" cy="3641572"/>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1196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4" y="1732985"/>
            <a:ext cx="8441586" cy="4819781"/>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Quina amplada ha de tenir una franja de protecció?</a:t>
            </a:r>
          </a:p>
          <a:p>
            <a:pPr>
              <a:lnSpc>
                <a:spcPct val="150000"/>
              </a:lnSpc>
              <a:spcBef>
                <a:spcPts val="600"/>
              </a:spcBef>
            </a:pPr>
            <a:r>
              <a:rPr lang="ca-ES" sz="1600" dirty="0">
                <a:solidFill>
                  <a:srgbClr val="048249"/>
                </a:solidFill>
                <a:latin typeface="Helvetica Neue Medium"/>
                <a:cs typeface="Helvetica Neue Medium"/>
              </a:rPr>
              <a:t>- A partir d’on es mesuren els 25 metres d’amplada de les franges de protecció en urbanitzacions i nuclis de població?</a:t>
            </a:r>
          </a:p>
          <a:p>
            <a:pPr>
              <a:lnSpc>
                <a:spcPct val="200000"/>
              </a:lnSpc>
            </a:pPr>
            <a:r>
              <a:rPr lang="ca-ES" sz="1600" dirty="0">
                <a:solidFill>
                  <a:srgbClr val="048249"/>
                </a:solidFill>
                <a:latin typeface="Helvetica Neue Medium"/>
                <a:cs typeface="Helvetica Neue Medium"/>
              </a:rPr>
              <a:t>- Quina distància hi ha d’haver entre arbres dins la zona de protecció?</a:t>
            </a:r>
          </a:p>
          <a:p>
            <a:pPr>
              <a:lnSpc>
                <a:spcPct val="200000"/>
              </a:lnSpc>
            </a:pPr>
            <a:r>
              <a:rPr lang="ca-ES" sz="1600" dirty="0">
                <a:solidFill>
                  <a:srgbClr val="048249"/>
                </a:solidFill>
                <a:latin typeface="Helvetica Neue Medium"/>
                <a:cs typeface="Helvetica Neue Medium"/>
              </a:rPr>
              <a:t>- Quina distància hi ha d’haver entre arbustos i arbrat jove dins la zona de protecció?</a:t>
            </a:r>
          </a:p>
          <a:p>
            <a:pPr>
              <a:lnSpc>
                <a:spcPct val="200000"/>
              </a:lnSpc>
            </a:pPr>
            <a:r>
              <a:rPr lang="ca-ES" sz="1600" dirty="0">
                <a:solidFill>
                  <a:srgbClr val="048249"/>
                </a:solidFill>
                <a:latin typeface="Helvetica Neue Medium"/>
                <a:cs typeface="Helvetica Neue Medium"/>
              </a:rPr>
              <a:t>- Què vol dir evitar continuïtats verticals i horitzontals de la vegetació?</a:t>
            </a:r>
          </a:p>
          <a:p>
            <a:pPr>
              <a:lnSpc>
                <a:spcPct val="130000"/>
              </a:lnSpc>
            </a:pPr>
            <a:r>
              <a:rPr lang="ca-ES" sz="1600" dirty="0">
                <a:solidFill>
                  <a:schemeClr val="tx1">
                    <a:lumMod val="50000"/>
                    <a:lumOff val="50000"/>
                  </a:schemeClr>
                </a:solidFill>
                <a:latin typeface="Helvetica Neue Medium"/>
                <a:cs typeface="Helvetica Neue Medium"/>
              </a:rPr>
              <a:t>Continuïtat vertical – evitar el contacte de la part alta dels arbustos amb la part baixa de les capçades dels arbres.</a:t>
            </a:r>
          </a:p>
          <a:p>
            <a:pPr>
              <a:lnSpc>
                <a:spcPct val="130000"/>
              </a:lnSpc>
            </a:pPr>
            <a:r>
              <a:rPr lang="ca-ES" sz="1600" dirty="0">
                <a:solidFill>
                  <a:schemeClr val="tx1">
                    <a:lumMod val="50000"/>
                    <a:lumOff val="50000"/>
                  </a:schemeClr>
                </a:solidFill>
                <a:latin typeface="Helvetica Neue Medium"/>
                <a:cs typeface="Helvetica Neue Medium"/>
              </a:rPr>
              <a:t>Continuïtat horitzontal – evitar el contacte entre si de les capçades dels arbres o els arbustos.</a:t>
            </a:r>
          </a:p>
          <a:p>
            <a:pPr>
              <a:lnSpc>
                <a:spcPct val="200000"/>
              </a:lnSpc>
            </a:pPr>
            <a:r>
              <a:rPr lang="ca-ES" sz="1600" dirty="0">
                <a:solidFill>
                  <a:srgbClr val="048249"/>
                </a:solidFill>
                <a:latin typeface="Helvetica Neue Medium"/>
                <a:cs typeface="Helvetica Neue Medium"/>
              </a:rPr>
              <a:t>- Quins altres elements no convé tenir a la vora de les edificacions?</a:t>
            </a:r>
          </a:p>
        </p:txBody>
      </p:sp>
      <p:sp>
        <p:nvSpPr>
          <p:cNvPr id="7" name="Rectangle 6">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rId10" action="ppaction://hlinksldjump"/>
          </p:cNvPr>
          <p:cNvSpPr/>
          <p:nvPr/>
        </p:nvSpPr>
        <p:spPr>
          <a:xfrm>
            <a:off x="3594766" y="3445061"/>
            <a:ext cx="817862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hlinkClick r:id="rId11" action="ppaction://hlinksldjump"/>
          </p:cNvPr>
          <p:cNvSpPr/>
          <p:nvPr/>
        </p:nvSpPr>
        <p:spPr>
          <a:xfrm>
            <a:off x="3612698" y="3911180"/>
            <a:ext cx="6636724"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5"/>
          <p:cNvCxnSpPr/>
          <p:nvPr/>
        </p:nvCxnSpPr>
        <p:spPr>
          <a:xfrm>
            <a:off x="2599707" y="2644269"/>
            <a:ext cx="911386"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5" name="Straight Connector 9"/>
          <p:cNvCxnSpPr/>
          <p:nvPr/>
        </p:nvCxnSpPr>
        <p:spPr>
          <a:xfrm>
            <a:off x="3511093" y="2046709"/>
            <a:ext cx="0" cy="4148351"/>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433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4" y="1732985"/>
            <a:ext cx="8441586" cy="4499693"/>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Quina amplada ha de tenir una franja de protecció?</a:t>
            </a:r>
          </a:p>
          <a:p>
            <a:pPr>
              <a:lnSpc>
                <a:spcPct val="150000"/>
              </a:lnSpc>
              <a:spcBef>
                <a:spcPts val="600"/>
              </a:spcBef>
            </a:pPr>
            <a:r>
              <a:rPr lang="ca-ES" sz="1600" dirty="0">
                <a:solidFill>
                  <a:srgbClr val="048249"/>
                </a:solidFill>
                <a:latin typeface="Helvetica Neue Medium"/>
                <a:cs typeface="Helvetica Neue Medium"/>
              </a:rPr>
              <a:t>- A partir d’on es mesuren els 25 metres d’amplada de les franges de protecció en urbanitzacions i nuclis de població?</a:t>
            </a:r>
          </a:p>
          <a:p>
            <a:pPr>
              <a:lnSpc>
                <a:spcPct val="200000"/>
              </a:lnSpc>
            </a:pPr>
            <a:r>
              <a:rPr lang="ca-ES" sz="1600" dirty="0">
                <a:solidFill>
                  <a:srgbClr val="048249"/>
                </a:solidFill>
                <a:latin typeface="Helvetica Neue Medium"/>
                <a:cs typeface="Helvetica Neue Medium"/>
              </a:rPr>
              <a:t>- Quina distància hi ha d’haver entre arbres dins la zona de protecció?</a:t>
            </a:r>
          </a:p>
          <a:p>
            <a:pPr>
              <a:lnSpc>
                <a:spcPct val="200000"/>
              </a:lnSpc>
            </a:pPr>
            <a:r>
              <a:rPr lang="ca-ES" sz="1600" dirty="0">
                <a:solidFill>
                  <a:srgbClr val="048249"/>
                </a:solidFill>
                <a:latin typeface="Helvetica Neue Medium"/>
                <a:cs typeface="Helvetica Neue Medium"/>
              </a:rPr>
              <a:t>- Quina distància hi ha d’haver entre arbustos i arbrat jove dins la zona de protecció?</a:t>
            </a:r>
          </a:p>
          <a:p>
            <a:pPr>
              <a:lnSpc>
                <a:spcPct val="200000"/>
              </a:lnSpc>
            </a:pPr>
            <a:r>
              <a:rPr lang="ca-ES" sz="1600" dirty="0">
                <a:solidFill>
                  <a:srgbClr val="048249"/>
                </a:solidFill>
                <a:latin typeface="Helvetica Neue Medium"/>
                <a:cs typeface="Helvetica Neue Medium"/>
              </a:rPr>
              <a:t>- Què vol dir evitar continuïtats verticals i horitzontals de la vegetació?</a:t>
            </a:r>
          </a:p>
          <a:p>
            <a:pPr>
              <a:lnSpc>
                <a:spcPct val="200000"/>
              </a:lnSpc>
            </a:pPr>
            <a:r>
              <a:rPr lang="ca-ES" sz="1600" dirty="0">
                <a:solidFill>
                  <a:srgbClr val="048249"/>
                </a:solidFill>
                <a:latin typeface="Helvetica Neue Medium"/>
                <a:cs typeface="Helvetica Neue Medium"/>
              </a:rPr>
              <a:t>- Quins altres elements no convé tenir a la vora de les edificacions?</a:t>
            </a:r>
          </a:p>
          <a:p>
            <a:pPr>
              <a:lnSpc>
                <a:spcPct val="130000"/>
              </a:lnSpc>
            </a:pPr>
            <a:r>
              <a:rPr lang="ca-ES" sz="1600" dirty="0">
                <a:solidFill>
                  <a:srgbClr val="7F7F7F"/>
                </a:solidFill>
                <a:latin typeface="Helvetica Neue Medium"/>
                <a:cs typeface="Helvetica Neue Medium"/>
              </a:rPr>
              <a:t>No convé tenir a prop (a menys de 2 metres) de l’habitatge cap element que pugui cremar amb facilitat: la llenya per a la llar de foc, tanques vegetals de bruc o similars, fulles seques a la teulada.</a:t>
            </a:r>
          </a:p>
        </p:txBody>
      </p:sp>
      <p:sp>
        <p:nvSpPr>
          <p:cNvPr id="7" name="Rectangle 6">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rId10" action="ppaction://hlinksldjump"/>
          </p:cNvPr>
          <p:cNvSpPr/>
          <p:nvPr/>
        </p:nvSpPr>
        <p:spPr>
          <a:xfrm>
            <a:off x="3594766" y="3445061"/>
            <a:ext cx="817862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hlinkClick r:id="rId11" action="ppaction://hlinksldjump"/>
          </p:cNvPr>
          <p:cNvSpPr/>
          <p:nvPr/>
        </p:nvSpPr>
        <p:spPr>
          <a:xfrm>
            <a:off x="3612698" y="3911180"/>
            <a:ext cx="6636724"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5"/>
          <p:cNvCxnSpPr/>
          <p:nvPr/>
        </p:nvCxnSpPr>
        <p:spPr>
          <a:xfrm>
            <a:off x="2599707" y="2644269"/>
            <a:ext cx="911386"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5" name="Straight Connector 9"/>
          <p:cNvCxnSpPr/>
          <p:nvPr/>
        </p:nvCxnSpPr>
        <p:spPr>
          <a:xfrm>
            <a:off x="3511093" y="2046709"/>
            <a:ext cx="0" cy="3927405"/>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348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599707" y="3331463"/>
            <a:ext cx="911386"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7" name="Rectangle 6">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7"/>
          <p:cNvSpPr txBox="1"/>
          <p:nvPr/>
        </p:nvSpPr>
        <p:spPr>
          <a:xfrm>
            <a:off x="3555914" y="1815285"/>
            <a:ext cx="8686886" cy="1739451"/>
          </a:xfrm>
          <a:prstGeom prst="rect">
            <a:avLst/>
          </a:prstGeom>
          <a:noFill/>
        </p:spPr>
        <p:txBody>
          <a:bodyPr wrap="square" rtlCol="0">
            <a:spAutoFit/>
          </a:bodyPr>
          <a:lstStyle/>
          <a:p>
            <a:pPr>
              <a:lnSpc>
                <a:spcPct val="150000"/>
              </a:lnSpc>
              <a:spcBef>
                <a:spcPts val="600"/>
              </a:spcBef>
            </a:pPr>
            <a:r>
              <a:rPr lang="ca-ES" sz="1600" dirty="0">
                <a:solidFill>
                  <a:srgbClr val="048249"/>
                </a:solidFill>
                <a:latin typeface="Helvetica Neue Medium"/>
                <a:cs typeface="Helvetica Neue Medium"/>
              </a:rPr>
              <a:t>- Quines condicions han de tenir les parcel·les interiors d’una urbanització o nucli de població? Qui n’és responsable?</a:t>
            </a:r>
          </a:p>
          <a:p>
            <a:pPr>
              <a:lnSpc>
                <a:spcPct val="200000"/>
              </a:lnSpc>
            </a:pPr>
            <a:r>
              <a:rPr lang="ca-ES" sz="1600" dirty="0">
                <a:solidFill>
                  <a:srgbClr val="048249"/>
                </a:solidFill>
                <a:latin typeface="Helvetica Neue Medium"/>
                <a:cs typeface="Helvetica Neue Medium"/>
              </a:rPr>
              <a:t>- Quines condicions han de tenir les zones verdes d’una urbanització? Qui n’és responsable?</a:t>
            </a:r>
          </a:p>
          <a:p>
            <a:pPr>
              <a:lnSpc>
                <a:spcPct val="200000"/>
              </a:lnSpc>
            </a:pPr>
            <a:r>
              <a:rPr lang="ca-ES" sz="1600" dirty="0">
                <a:solidFill>
                  <a:srgbClr val="048249"/>
                </a:solidFill>
                <a:latin typeface="Helvetica Neue Medium"/>
                <a:cs typeface="Helvetica Neue Medium"/>
              </a:rPr>
              <a:t>- Pot haver-hi excepcions?</a:t>
            </a:r>
          </a:p>
        </p:txBody>
      </p:sp>
      <p:cxnSp>
        <p:nvCxnSpPr>
          <p:cNvPr id="18" name="Straight Connector 9"/>
          <p:cNvCxnSpPr/>
          <p:nvPr/>
        </p:nvCxnSpPr>
        <p:spPr>
          <a:xfrm>
            <a:off x="3511093" y="2046709"/>
            <a:ext cx="0" cy="1516138"/>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6439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599707" y="3331463"/>
            <a:ext cx="911386"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55914" y="1815286"/>
            <a:ext cx="8699586" cy="2776145"/>
          </a:xfrm>
          <a:prstGeom prst="rect">
            <a:avLst/>
          </a:prstGeom>
          <a:noFill/>
        </p:spPr>
        <p:txBody>
          <a:bodyPr wrap="square" rtlCol="0">
            <a:spAutoFit/>
          </a:bodyPr>
          <a:lstStyle/>
          <a:p>
            <a:pPr>
              <a:lnSpc>
                <a:spcPct val="150000"/>
              </a:lnSpc>
            </a:pPr>
            <a:r>
              <a:rPr lang="ca-ES" sz="1600" dirty="0">
                <a:solidFill>
                  <a:srgbClr val="048249"/>
                </a:solidFill>
                <a:latin typeface="Helvetica Neue Medium"/>
                <a:cs typeface="Helvetica Neue Medium"/>
              </a:rPr>
              <a:t>- Quines condicions han de tenir les parcel·les interiors d’una urbanització o nucli de població? Qui n’és responsable?</a:t>
            </a:r>
          </a:p>
          <a:p>
            <a:pPr>
              <a:lnSpc>
                <a:spcPct val="130000"/>
              </a:lnSpc>
            </a:pPr>
            <a:r>
              <a:rPr lang="ca-ES" sz="1600" dirty="0">
                <a:solidFill>
                  <a:srgbClr val="7F7F7F"/>
                </a:solidFill>
                <a:latin typeface="Helvetica Neue Medium"/>
                <a:cs typeface="Helvetica Neue Medium"/>
              </a:rPr>
              <a:t>L’estat final de la vegetació ha de ser el mateix que les de la franja exterior de protecció. Els responsables de mantenir les parcel·les interiors són els propietaris mateixos. No hi ha diferències entre parcel·les edificades i no edificades.</a:t>
            </a:r>
          </a:p>
          <a:p>
            <a:pPr>
              <a:lnSpc>
                <a:spcPct val="200000"/>
              </a:lnSpc>
            </a:pPr>
            <a:r>
              <a:rPr lang="ca-ES" sz="1600" dirty="0">
                <a:solidFill>
                  <a:srgbClr val="048249"/>
                </a:solidFill>
                <a:latin typeface="Helvetica Neue Medium"/>
                <a:cs typeface="Helvetica Neue Medium"/>
              </a:rPr>
              <a:t>- Quines condicions han de tenir les zones verdes d’una urbanització? Qui n’és responsable?</a:t>
            </a:r>
          </a:p>
          <a:p>
            <a:pPr>
              <a:lnSpc>
                <a:spcPct val="200000"/>
              </a:lnSpc>
            </a:pPr>
            <a:r>
              <a:rPr lang="ca-ES" sz="1600" dirty="0">
                <a:solidFill>
                  <a:srgbClr val="048249"/>
                </a:solidFill>
                <a:latin typeface="Helvetica Neue Medium"/>
                <a:cs typeface="Helvetica Neue Medium"/>
              </a:rPr>
              <a:t>- Pot haver-hi excepcions?</a:t>
            </a:r>
          </a:p>
        </p:txBody>
      </p:sp>
      <p:sp>
        <p:nvSpPr>
          <p:cNvPr id="7" name="Rectangle 6">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9"/>
          <p:cNvCxnSpPr/>
          <p:nvPr/>
        </p:nvCxnSpPr>
        <p:spPr>
          <a:xfrm>
            <a:off x="3511093" y="2046709"/>
            <a:ext cx="0" cy="2430288"/>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767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599707" y="3331463"/>
            <a:ext cx="911386"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55913" y="1821885"/>
            <a:ext cx="9020055" cy="3096232"/>
          </a:xfrm>
          <a:prstGeom prst="rect">
            <a:avLst/>
          </a:prstGeom>
          <a:noFill/>
        </p:spPr>
        <p:txBody>
          <a:bodyPr wrap="square" rtlCol="0">
            <a:spAutoFit/>
          </a:bodyPr>
          <a:lstStyle/>
          <a:p>
            <a:pPr>
              <a:lnSpc>
                <a:spcPct val="150000"/>
              </a:lnSpc>
              <a:spcBef>
                <a:spcPts val="600"/>
              </a:spcBef>
            </a:pPr>
            <a:r>
              <a:rPr lang="ca-ES" sz="1600" dirty="0">
                <a:solidFill>
                  <a:srgbClr val="048249"/>
                </a:solidFill>
                <a:latin typeface="Helvetica Neue Medium"/>
                <a:cs typeface="Helvetica Neue Medium"/>
              </a:rPr>
              <a:t>- Quines condicions han de tenir les parcel·les interiors d’una urbanització o nucli de població? Qui n’és responsable?</a:t>
            </a:r>
          </a:p>
          <a:p>
            <a:pPr>
              <a:lnSpc>
                <a:spcPct val="200000"/>
              </a:lnSpc>
            </a:pPr>
            <a:r>
              <a:rPr lang="ca-ES" sz="1600" dirty="0">
                <a:solidFill>
                  <a:srgbClr val="048249"/>
                </a:solidFill>
                <a:latin typeface="Helvetica Neue Medium"/>
                <a:cs typeface="Helvetica Neue Medium"/>
              </a:rPr>
              <a:t>- Quines condicions han de tenir les zones verdes d’una urbanització? Qui n’és responsable?</a:t>
            </a:r>
          </a:p>
          <a:p>
            <a:pPr>
              <a:lnSpc>
                <a:spcPct val="130000"/>
              </a:lnSpc>
            </a:pPr>
            <a:r>
              <a:rPr lang="ca-ES" sz="1600" dirty="0">
                <a:solidFill>
                  <a:srgbClr val="7F7F7F"/>
                </a:solidFill>
                <a:latin typeface="Helvetica Neue Medium"/>
                <a:cs typeface="Helvetica Neue Medium"/>
              </a:rPr>
              <a:t>L’estat final de la vegetació ha de ser el mateix que les de la franja de protecció. El responsable de mantenir les zones verdes és la comunitat de propietaris de la urbanització o l’entitat urbanística col·laboradora corresponent. Si els treballs no els fan els subjectes obligats, correspon al municipi fer-los.</a:t>
            </a:r>
          </a:p>
          <a:p>
            <a:pPr>
              <a:lnSpc>
                <a:spcPct val="200000"/>
              </a:lnSpc>
            </a:pPr>
            <a:r>
              <a:rPr lang="ca-ES" sz="1600" dirty="0">
                <a:solidFill>
                  <a:srgbClr val="048249"/>
                </a:solidFill>
                <a:latin typeface="Helvetica Neue Medium"/>
                <a:cs typeface="Helvetica Neue Medium"/>
              </a:rPr>
              <a:t>- Pot haver-hi excepcions?</a:t>
            </a:r>
          </a:p>
        </p:txBody>
      </p:sp>
      <p:sp>
        <p:nvSpPr>
          <p:cNvPr id="7" name="Rectangle 6">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9"/>
          <p:cNvCxnSpPr/>
          <p:nvPr/>
        </p:nvCxnSpPr>
        <p:spPr>
          <a:xfrm>
            <a:off x="3511093" y="2046709"/>
            <a:ext cx="0" cy="2753891"/>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150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599707" y="3331463"/>
            <a:ext cx="911386"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55914" y="1821885"/>
            <a:ext cx="8940886" cy="2776145"/>
          </a:xfrm>
          <a:prstGeom prst="rect">
            <a:avLst/>
          </a:prstGeom>
          <a:noFill/>
        </p:spPr>
        <p:txBody>
          <a:bodyPr wrap="square" rtlCol="0">
            <a:spAutoFit/>
          </a:bodyPr>
          <a:lstStyle/>
          <a:p>
            <a:pPr>
              <a:lnSpc>
                <a:spcPct val="150000"/>
              </a:lnSpc>
              <a:spcBef>
                <a:spcPts val="600"/>
              </a:spcBef>
            </a:pPr>
            <a:r>
              <a:rPr lang="ca-ES" sz="1600" dirty="0">
                <a:solidFill>
                  <a:srgbClr val="048249"/>
                </a:solidFill>
                <a:latin typeface="Helvetica Neue Medium"/>
                <a:cs typeface="Helvetica Neue Medium"/>
              </a:rPr>
              <a:t>- Quines condicions han de tenir les parcel·les interiors d’una urbanització </a:t>
            </a:r>
            <a:r>
              <a:rPr lang="ca-ES" sz="1600" spc="-20" dirty="0">
                <a:solidFill>
                  <a:srgbClr val="048249"/>
                </a:solidFill>
                <a:latin typeface="Helvetica Neue Medium"/>
                <a:cs typeface="Helvetica Neue Medium"/>
              </a:rPr>
              <a:t>o nucli de població</a:t>
            </a:r>
            <a:r>
              <a:rPr lang="ca-ES" sz="1600" dirty="0">
                <a:solidFill>
                  <a:srgbClr val="048249"/>
                </a:solidFill>
                <a:latin typeface="Helvetica Neue Medium"/>
                <a:cs typeface="Helvetica Neue Medium"/>
              </a:rPr>
              <a:t>? Qui n’és responsable?</a:t>
            </a:r>
          </a:p>
          <a:p>
            <a:pPr>
              <a:lnSpc>
                <a:spcPct val="200000"/>
              </a:lnSpc>
            </a:pPr>
            <a:r>
              <a:rPr lang="ca-ES" sz="1600" dirty="0">
                <a:solidFill>
                  <a:srgbClr val="048249"/>
                </a:solidFill>
                <a:latin typeface="Helvetica Neue Medium"/>
                <a:cs typeface="Helvetica Neue Medium"/>
              </a:rPr>
              <a:t>- Quines condicions han de tenir les zones verdes d’una urbanització? Qui n’és responsable?</a:t>
            </a:r>
          </a:p>
          <a:p>
            <a:pPr>
              <a:lnSpc>
                <a:spcPct val="200000"/>
              </a:lnSpc>
            </a:pPr>
            <a:r>
              <a:rPr lang="ca-ES" sz="1600" dirty="0">
                <a:solidFill>
                  <a:srgbClr val="048249"/>
                </a:solidFill>
                <a:latin typeface="Helvetica Neue Medium"/>
                <a:cs typeface="Helvetica Neue Medium"/>
              </a:rPr>
              <a:t>- Pot haver-hi excepcions?</a:t>
            </a:r>
          </a:p>
          <a:p>
            <a:pPr>
              <a:lnSpc>
                <a:spcPct val="130000"/>
              </a:lnSpc>
            </a:pPr>
            <a:r>
              <a:rPr lang="ca-ES" sz="1600" dirty="0">
                <a:solidFill>
                  <a:srgbClr val="7F7F7F"/>
                </a:solidFill>
                <a:latin typeface="Helvetica Neue Medium"/>
                <a:cs typeface="Helvetica Neue Medium"/>
              </a:rPr>
              <a:t>Quan el pendent és molt important o la zona és un barranc o torrent, un informe tècnic forestal determinarà quina ha de ser la coberta vegetal final que faci compatible la protecció davant incendis i altres riscos com ara l’erosió o la caiguda de rocs.</a:t>
            </a:r>
          </a:p>
        </p:txBody>
      </p:sp>
      <p:sp>
        <p:nvSpPr>
          <p:cNvPr id="7" name="Rectangle 6">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9"/>
          <p:cNvCxnSpPr/>
          <p:nvPr/>
        </p:nvCxnSpPr>
        <p:spPr>
          <a:xfrm>
            <a:off x="3511093" y="2046709"/>
            <a:ext cx="0" cy="2532011"/>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005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523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03110" y="3914084"/>
            <a:ext cx="507983"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55914" y="1732985"/>
            <a:ext cx="8725462" cy="3046988"/>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 s’encarrega de realitzar els treballs forestals en urbanitzacions o nuclis de població?</a:t>
            </a:r>
          </a:p>
          <a:p>
            <a:pPr>
              <a:lnSpc>
                <a:spcPct val="200000"/>
              </a:lnSpc>
            </a:pPr>
            <a:r>
              <a:rPr lang="ca-ES" sz="1600" dirty="0">
                <a:solidFill>
                  <a:srgbClr val="048249"/>
                </a:solidFill>
                <a:latin typeface="Helvetica Neue Medium"/>
                <a:cs typeface="Helvetica Neue Medium"/>
              </a:rPr>
              <a:t>- Qui s’encarrega de realitzar els treballs forestals en edificacions aïllades i instal·lacions?</a:t>
            </a:r>
          </a:p>
          <a:p>
            <a:pPr>
              <a:lnSpc>
                <a:spcPct val="200000"/>
              </a:lnSpc>
            </a:pPr>
            <a:r>
              <a:rPr lang="ca-ES" sz="1600" dirty="0">
                <a:solidFill>
                  <a:srgbClr val="048249"/>
                </a:solidFill>
                <a:latin typeface="Helvetica Neue Medium"/>
                <a:cs typeface="Helvetica Neue Medium"/>
              </a:rPr>
              <a:t>- Cal permís per tallar arbres i matolls dins de les zones obligades?</a:t>
            </a:r>
          </a:p>
          <a:p>
            <a:pPr>
              <a:lnSpc>
                <a:spcPct val="200000"/>
              </a:lnSpc>
            </a:pPr>
            <a:r>
              <a:rPr lang="ca-ES" sz="1600" dirty="0">
                <a:solidFill>
                  <a:srgbClr val="048249"/>
                </a:solidFill>
                <a:latin typeface="Helvetica Neue Medium"/>
                <a:cs typeface="Helvetica Neue Medium"/>
              </a:rPr>
              <a:t>- Què cal fer de la fusta i les restes dels treballs realitzats?</a:t>
            </a:r>
          </a:p>
          <a:p>
            <a:pPr>
              <a:lnSpc>
                <a:spcPct val="200000"/>
              </a:lnSpc>
            </a:pPr>
            <a:r>
              <a:rPr lang="ca-ES" sz="1600" dirty="0">
                <a:solidFill>
                  <a:srgbClr val="048249"/>
                </a:solidFill>
                <a:latin typeface="Helvetica Neue Medium"/>
                <a:cs typeface="Helvetica Neue Medium"/>
              </a:rPr>
              <a:t>- Qui és el propietari d’aquesta fusta o restes?</a:t>
            </a:r>
          </a:p>
          <a:p>
            <a:pPr>
              <a:lnSpc>
                <a:spcPct val="200000"/>
              </a:lnSpc>
            </a:pPr>
            <a:r>
              <a:rPr lang="ca-ES" sz="1600" dirty="0">
                <a:solidFill>
                  <a:srgbClr val="048249"/>
                </a:solidFill>
                <a:latin typeface="Helvetica Neue Medium"/>
                <a:cs typeface="Helvetica Neue Medium"/>
              </a:rPr>
              <a:t>- Qui fa el seguiment del compliment de les mesures de prevenció d’incendis forestals?</a:t>
            </a:r>
          </a:p>
        </p:txBody>
      </p:sp>
      <p:cxnSp>
        <p:nvCxnSpPr>
          <p:cNvPr id="10" name="Straight Connector 9"/>
          <p:cNvCxnSpPr/>
          <p:nvPr/>
        </p:nvCxnSpPr>
        <p:spPr>
          <a:xfrm>
            <a:off x="3511093" y="2046709"/>
            <a:ext cx="0" cy="2584528"/>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9" name="Rectangle 8">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rId10" action="ppaction://hlinksldjump"/>
          </p:cNvPr>
          <p:cNvSpPr/>
          <p:nvPr/>
        </p:nvSpPr>
        <p:spPr>
          <a:xfrm>
            <a:off x="3621658" y="2904248"/>
            <a:ext cx="641859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hlinkClick r:id="rId11" action="ppaction://hlinksldjump"/>
          </p:cNvPr>
          <p:cNvSpPr/>
          <p:nvPr/>
        </p:nvSpPr>
        <p:spPr>
          <a:xfrm>
            <a:off x="3609707" y="3430123"/>
            <a:ext cx="5563973" cy="32392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hlinkClick r:id="rId12" action="ppaction://hlinksldjump"/>
          </p:cNvPr>
          <p:cNvSpPr/>
          <p:nvPr/>
        </p:nvSpPr>
        <p:spPr>
          <a:xfrm>
            <a:off x="3612697" y="3911181"/>
            <a:ext cx="4500183" cy="32392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691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4007251"/>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 s’encarrega de realitzar els treballs forestals en urbanitzacions o nuclis de població?</a:t>
            </a:r>
          </a:p>
          <a:p>
            <a:pPr>
              <a:lnSpc>
                <a:spcPct val="130000"/>
              </a:lnSpc>
            </a:pPr>
            <a:r>
              <a:rPr lang="ca-ES" sz="1600" dirty="0">
                <a:solidFill>
                  <a:srgbClr val="7F7F7F"/>
                </a:solidFill>
                <a:latin typeface="Helvetica Neue Medium"/>
                <a:cs typeface="Helvetica Neue Medium"/>
              </a:rPr>
              <a:t>Els treballs corresponen a la comunitat de propietaris de la urbanització o a l’entitat urbanística </a:t>
            </a:r>
          </a:p>
          <a:p>
            <a:pPr>
              <a:lnSpc>
                <a:spcPct val="130000"/>
              </a:lnSpc>
            </a:pPr>
            <a:r>
              <a:rPr lang="ca-ES" sz="1600" dirty="0">
                <a:solidFill>
                  <a:srgbClr val="7F7F7F"/>
                </a:solidFill>
                <a:latin typeface="Helvetica Neue Medium"/>
                <a:cs typeface="Helvetica Neue Medium"/>
              </a:rPr>
              <a:t>col·laboradora corresponent. Si aquests ens no fan els treballs, correspon a l’ajuntament fer-los subsidiàriament a càrrec dels propietaris..</a:t>
            </a:r>
          </a:p>
          <a:p>
            <a:pPr>
              <a:lnSpc>
                <a:spcPct val="200000"/>
              </a:lnSpc>
            </a:pPr>
            <a:r>
              <a:rPr lang="ca-ES" sz="1600" dirty="0">
                <a:solidFill>
                  <a:srgbClr val="048249"/>
                </a:solidFill>
                <a:latin typeface="Helvetica Neue Medium"/>
                <a:cs typeface="Helvetica Neue Medium"/>
              </a:rPr>
              <a:t>- Qui s’encarrega de realitzar els treballs forestals en edificacions aïllades i instal·lacions?</a:t>
            </a:r>
          </a:p>
          <a:p>
            <a:pPr>
              <a:lnSpc>
                <a:spcPct val="200000"/>
              </a:lnSpc>
            </a:pPr>
            <a:r>
              <a:rPr lang="ca-ES" sz="1600" dirty="0">
                <a:solidFill>
                  <a:srgbClr val="048249"/>
                </a:solidFill>
                <a:latin typeface="Helvetica Neue Medium"/>
                <a:cs typeface="Helvetica Neue Medium"/>
              </a:rPr>
              <a:t>- Cal permís per tallar arbres i matolls dins de les zones obligades?</a:t>
            </a:r>
          </a:p>
          <a:p>
            <a:pPr>
              <a:lnSpc>
                <a:spcPct val="200000"/>
              </a:lnSpc>
            </a:pPr>
            <a:r>
              <a:rPr lang="ca-ES" sz="1600" dirty="0">
                <a:solidFill>
                  <a:srgbClr val="048249"/>
                </a:solidFill>
                <a:latin typeface="Helvetica Neue Medium"/>
                <a:cs typeface="Helvetica Neue Medium"/>
              </a:rPr>
              <a:t>- Què cal fer de la fusta i les restes dels treballs realitzats?</a:t>
            </a:r>
          </a:p>
          <a:p>
            <a:pPr>
              <a:lnSpc>
                <a:spcPct val="200000"/>
              </a:lnSpc>
            </a:pPr>
            <a:r>
              <a:rPr lang="ca-ES" sz="1600" dirty="0">
                <a:solidFill>
                  <a:srgbClr val="048249"/>
                </a:solidFill>
                <a:latin typeface="Helvetica Neue Medium"/>
                <a:cs typeface="Helvetica Neue Medium"/>
              </a:rPr>
              <a:t>- Qui és el propietari d’aquesta fusta o restes?</a:t>
            </a:r>
          </a:p>
          <a:p>
            <a:pPr>
              <a:lnSpc>
                <a:spcPct val="200000"/>
              </a:lnSpc>
            </a:pPr>
            <a:r>
              <a:rPr lang="ca-ES" sz="1600" dirty="0">
                <a:solidFill>
                  <a:srgbClr val="048249"/>
                </a:solidFill>
                <a:latin typeface="Helvetica Neue Medium"/>
                <a:cs typeface="Helvetica Neue Medium"/>
              </a:rPr>
              <a:t>- Qui fa el seguiment del compliment de les mesures de prevenció d’incendis forestals?</a:t>
            </a:r>
          </a:p>
        </p:txBody>
      </p:sp>
      <p:sp>
        <p:nvSpPr>
          <p:cNvPr id="10" name="Rectangle 9">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rId10" action="ppaction://hlinksldjump"/>
          </p:cNvPr>
          <p:cNvSpPr/>
          <p:nvPr/>
        </p:nvSpPr>
        <p:spPr>
          <a:xfrm>
            <a:off x="3621658" y="3561564"/>
            <a:ext cx="641859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hlinkClick r:id="rId11" action="ppaction://hlinksldjump"/>
          </p:cNvPr>
          <p:cNvSpPr/>
          <p:nvPr/>
        </p:nvSpPr>
        <p:spPr>
          <a:xfrm>
            <a:off x="3612697" y="4553558"/>
            <a:ext cx="4500183" cy="32392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5"/>
          <p:cNvCxnSpPr/>
          <p:nvPr/>
        </p:nvCxnSpPr>
        <p:spPr>
          <a:xfrm>
            <a:off x="3003110" y="3914084"/>
            <a:ext cx="507983"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6" name="Straight Connector 9"/>
          <p:cNvCxnSpPr/>
          <p:nvPr/>
        </p:nvCxnSpPr>
        <p:spPr>
          <a:xfrm>
            <a:off x="3511093" y="2046709"/>
            <a:ext cx="0" cy="3553916"/>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9022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3687163"/>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 s’encarrega de realitzar els treballs forestals en urbanitzacions o nuclis de població?</a:t>
            </a:r>
          </a:p>
          <a:p>
            <a:pPr>
              <a:lnSpc>
                <a:spcPct val="200000"/>
              </a:lnSpc>
            </a:pPr>
            <a:r>
              <a:rPr lang="ca-ES" sz="1600" dirty="0">
                <a:solidFill>
                  <a:srgbClr val="048249"/>
                </a:solidFill>
                <a:latin typeface="Helvetica Neue Medium"/>
                <a:cs typeface="Helvetica Neue Medium"/>
              </a:rPr>
              <a:t>- Qui s’encarrega de realitzar els treballs forestals en edificacions aïllades i instal·lacions?</a:t>
            </a:r>
          </a:p>
          <a:p>
            <a:pPr>
              <a:lnSpc>
                <a:spcPct val="130000"/>
              </a:lnSpc>
            </a:pPr>
            <a:r>
              <a:rPr lang="ca-ES" sz="1600" dirty="0">
                <a:solidFill>
                  <a:srgbClr val="7F7F7F"/>
                </a:solidFill>
                <a:latin typeface="Helvetica Neue Medium"/>
                <a:cs typeface="Helvetica Neue Medium"/>
              </a:rPr>
              <a:t>Correspon al propietari mateix de l’edificació o instal·lació que es realitzin els treballs d’aclarida o desbrossament.</a:t>
            </a:r>
          </a:p>
          <a:p>
            <a:pPr>
              <a:lnSpc>
                <a:spcPct val="200000"/>
              </a:lnSpc>
            </a:pPr>
            <a:r>
              <a:rPr lang="ca-ES" sz="1600" dirty="0">
                <a:solidFill>
                  <a:srgbClr val="048249"/>
                </a:solidFill>
                <a:latin typeface="Helvetica Neue Medium"/>
                <a:cs typeface="Helvetica Neue Medium"/>
              </a:rPr>
              <a:t>- Cal permís per tallar arbres i matolls dins de les zones obligades?</a:t>
            </a:r>
          </a:p>
          <a:p>
            <a:pPr>
              <a:lnSpc>
                <a:spcPct val="200000"/>
              </a:lnSpc>
            </a:pPr>
            <a:r>
              <a:rPr lang="ca-ES" sz="1600" dirty="0">
                <a:solidFill>
                  <a:srgbClr val="048249"/>
                </a:solidFill>
                <a:latin typeface="Helvetica Neue Medium"/>
                <a:cs typeface="Helvetica Neue Medium"/>
              </a:rPr>
              <a:t>- Què cal fer de la fusta i les restes dels treballs realitzats?</a:t>
            </a:r>
          </a:p>
          <a:p>
            <a:pPr>
              <a:lnSpc>
                <a:spcPct val="200000"/>
              </a:lnSpc>
            </a:pPr>
            <a:r>
              <a:rPr lang="ca-ES" sz="1600" dirty="0">
                <a:solidFill>
                  <a:srgbClr val="048249"/>
                </a:solidFill>
                <a:latin typeface="Helvetica Neue Medium"/>
                <a:cs typeface="Helvetica Neue Medium"/>
              </a:rPr>
              <a:t>- Qui és el propietari d’aquesta fusta o restes?</a:t>
            </a:r>
          </a:p>
          <a:p>
            <a:pPr>
              <a:lnSpc>
                <a:spcPct val="200000"/>
              </a:lnSpc>
            </a:pPr>
            <a:r>
              <a:rPr lang="ca-ES" sz="1600" dirty="0">
                <a:solidFill>
                  <a:srgbClr val="048249"/>
                </a:solidFill>
                <a:latin typeface="Helvetica Neue Medium"/>
                <a:cs typeface="Helvetica Neue Medium"/>
              </a:rPr>
              <a:t>- Qui fa el seguiment del compliment de les mesures de prevenció d’incendis forestals?</a:t>
            </a:r>
          </a:p>
        </p:txBody>
      </p:sp>
      <p:sp>
        <p:nvSpPr>
          <p:cNvPr id="9" name="Rectangle 8">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hlinkClick r:id="rId10" action="ppaction://hlinksldjump"/>
          </p:cNvPr>
          <p:cNvSpPr/>
          <p:nvPr/>
        </p:nvSpPr>
        <p:spPr>
          <a:xfrm>
            <a:off x="3621658" y="3561564"/>
            <a:ext cx="641859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rId11" action="ppaction://hlinksldjump"/>
          </p:cNvPr>
          <p:cNvSpPr/>
          <p:nvPr/>
        </p:nvSpPr>
        <p:spPr>
          <a:xfrm>
            <a:off x="3609707" y="4072500"/>
            <a:ext cx="5563973" cy="32392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hlinkClick r:id="rId12" action="ppaction://hlinksldjump"/>
          </p:cNvPr>
          <p:cNvSpPr/>
          <p:nvPr/>
        </p:nvSpPr>
        <p:spPr>
          <a:xfrm>
            <a:off x="4425497" y="4598140"/>
            <a:ext cx="4500183" cy="32392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5"/>
          <p:cNvCxnSpPr/>
          <p:nvPr/>
        </p:nvCxnSpPr>
        <p:spPr>
          <a:xfrm>
            <a:off x="3003110" y="3914084"/>
            <a:ext cx="507983"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5" name="Straight Connector 9"/>
          <p:cNvCxnSpPr/>
          <p:nvPr/>
        </p:nvCxnSpPr>
        <p:spPr>
          <a:xfrm>
            <a:off x="3511093" y="2046709"/>
            <a:ext cx="0" cy="3273436"/>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344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4007251"/>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 s’encarrega de realitzar els treballs forestals en urbanitzacions o nuclis de població?</a:t>
            </a:r>
          </a:p>
          <a:p>
            <a:pPr>
              <a:lnSpc>
                <a:spcPct val="200000"/>
              </a:lnSpc>
            </a:pPr>
            <a:r>
              <a:rPr lang="ca-ES" sz="1600" dirty="0">
                <a:solidFill>
                  <a:srgbClr val="048249"/>
                </a:solidFill>
                <a:latin typeface="Helvetica Neue Medium"/>
                <a:cs typeface="Helvetica Neue Medium"/>
              </a:rPr>
              <a:t>- Qui s’encarrega de realitzar els treballs forestals en edificacions aïllades i instal·lacions?</a:t>
            </a:r>
          </a:p>
          <a:p>
            <a:pPr>
              <a:lnSpc>
                <a:spcPct val="200000"/>
              </a:lnSpc>
            </a:pPr>
            <a:r>
              <a:rPr lang="ca-ES" sz="1600" dirty="0">
                <a:solidFill>
                  <a:srgbClr val="048249"/>
                </a:solidFill>
                <a:latin typeface="Helvetica Neue Medium"/>
                <a:cs typeface="Helvetica Neue Medium"/>
              </a:rPr>
              <a:t>- Cal permís per tallar arbres i matolls dins de les zones obligades?</a:t>
            </a:r>
          </a:p>
          <a:p>
            <a:pPr>
              <a:lnSpc>
                <a:spcPct val="130000"/>
              </a:lnSpc>
            </a:pPr>
            <a:r>
              <a:rPr lang="ca-ES" sz="1600" dirty="0">
                <a:solidFill>
                  <a:srgbClr val="7F7F7F"/>
                </a:solidFill>
                <a:latin typeface="Helvetica Neue Medium"/>
                <a:cs typeface="Helvetica Neue Medium"/>
              </a:rPr>
              <a:t>Cal l’autorització del propietari dels arbres i matolls. </a:t>
            </a:r>
          </a:p>
          <a:p>
            <a:pPr>
              <a:lnSpc>
                <a:spcPct val="130000"/>
              </a:lnSpc>
            </a:pPr>
            <a:r>
              <a:rPr lang="ca-ES" sz="1600" dirty="0">
                <a:solidFill>
                  <a:srgbClr val="7F7F7F"/>
                </a:solidFill>
                <a:latin typeface="Helvetica Neue Medium"/>
                <a:cs typeface="Helvetica Neue Medium"/>
              </a:rPr>
              <a:t>Les tallades d’arbrat en les zones incloses en franges de protecció s’han de comunicar prèviament al DARP. </a:t>
            </a:r>
          </a:p>
          <a:p>
            <a:pPr>
              <a:lnSpc>
                <a:spcPct val="200000"/>
              </a:lnSpc>
            </a:pPr>
            <a:r>
              <a:rPr lang="ca-ES" sz="1600" dirty="0">
                <a:solidFill>
                  <a:srgbClr val="048249"/>
                </a:solidFill>
                <a:latin typeface="Helvetica Neue Medium"/>
                <a:cs typeface="Helvetica Neue Medium"/>
              </a:rPr>
              <a:t>- Què cal fer de la fusta i les restes dels treballs realitzats?</a:t>
            </a:r>
          </a:p>
          <a:p>
            <a:pPr>
              <a:lnSpc>
                <a:spcPct val="200000"/>
              </a:lnSpc>
            </a:pPr>
            <a:r>
              <a:rPr lang="ca-ES" sz="1600" dirty="0">
                <a:solidFill>
                  <a:srgbClr val="048249"/>
                </a:solidFill>
                <a:latin typeface="Helvetica Neue Medium"/>
                <a:cs typeface="Helvetica Neue Medium"/>
              </a:rPr>
              <a:t>- Qui és el propietari d’aquesta fusta o restes?</a:t>
            </a:r>
          </a:p>
          <a:p>
            <a:pPr>
              <a:lnSpc>
                <a:spcPct val="200000"/>
              </a:lnSpc>
            </a:pPr>
            <a:r>
              <a:rPr lang="ca-ES" sz="1600" dirty="0">
                <a:solidFill>
                  <a:srgbClr val="048249"/>
                </a:solidFill>
                <a:latin typeface="Helvetica Neue Medium"/>
                <a:cs typeface="Helvetica Neue Medium"/>
              </a:rPr>
              <a:t>- Qui fa el seguiment del compliment de les mesures de prevenció d’incendis forestals?</a:t>
            </a:r>
          </a:p>
        </p:txBody>
      </p:sp>
      <p:sp>
        <p:nvSpPr>
          <p:cNvPr id="10" name="Rectangle 9">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hlinkClick r:id="rId10" action="ppaction://hlinksldjump"/>
          </p:cNvPr>
          <p:cNvSpPr/>
          <p:nvPr/>
        </p:nvSpPr>
        <p:spPr>
          <a:xfrm>
            <a:off x="3555914" y="1957071"/>
            <a:ext cx="8576054"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hlinkClick r:id="rId11" action="ppaction://hlinksldjump"/>
          </p:cNvPr>
          <p:cNvSpPr/>
          <p:nvPr/>
        </p:nvSpPr>
        <p:spPr>
          <a:xfrm>
            <a:off x="3609707" y="4386219"/>
            <a:ext cx="5563973" cy="32392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hlinkClick r:id="rId12" action="ppaction://hlinksldjump"/>
          </p:cNvPr>
          <p:cNvSpPr/>
          <p:nvPr/>
        </p:nvSpPr>
        <p:spPr>
          <a:xfrm>
            <a:off x="3612697" y="4867277"/>
            <a:ext cx="4500183" cy="32392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5"/>
          <p:cNvCxnSpPr/>
          <p:nvPr/>
        </p:nvCxnSpPr>
        <p:spPr>
          <a:xfrm>
            <a:off x="3003110" y="3914084"/>
            <a:ext cx="507983"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6" name="Straight Connector 9"/>
          <p:cNvCxnSpPr/>
          <p:nvPr/>
        </p:nvCxnSpPr>
        <p:spPr>
          <a:xfrm>
            <a:off x="3511093" y="2046709"/>
            <a:ext cx="0" cy="3553916"/>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730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4327338"/>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 s’encarrega de realitzar els treballs forestals en urbanitzacions o nuclis de població?</a:t>
            </a:r>
          </a:p>
          <a:p>
            <a:pPr>
              <a:lnSpc>
                <a:spcPct val="200000"/>
              </a:lnSpc>
            </a:pPr>
            <a:r>
              <a:rPr lang="ca-ES" sz="1600" dirty="0">
                <a:solidFill>
                  <a:srgbClr val="048249"/>
                </a:solidFill>
                <a:latin typeface="Helvetica Neue Medium"/>
                <a:cs typeface="Helvetica Neue Medium"/>
              </a:rPr>
              <a:t>- Qui s’encarrega de realitzar els treballs forestals en edificacions aïllades i instal·lacions?</a:t>
            </a:r>
          </a:p>
          <a:p>
            <a:pPr>
              <a:lnSpc>
                <a:spcPct val="200000"/>
              </a:lnSpc>
            </a:pPr>
            <a:r>
              <a:rPr lang="ca-ES" sz="1600" dirty="0">
                <a:solidFill>
                  <a:srgbClr val="048249"/>
                </a:solidFill>
                <a:latin typeface="Helvetica Neue Medium"/>
                <a:cs typeface="Helvetica Neue Medium"/>
              </a:rPr>
              <a:t>- Cal permís per tallar arbres i matolls dins de les zones obligades?</a:t>
            </a:r>
          </a:p>
          <a:p>
            <a:pPr>
              <a:lnSpc>
                <a:spcPct val="200000"/>
              </a:lnSpc>
            </a:pPr>
            <a:r>
              <a:rPr lang="ca-ES" sz="1600" dirty="0">
                <a:solidFill>
                  <a:srgbClr val="048249"/>
                </a:solidFill>
                <a:latin typeface="Helvetica Neue Medium"/>
                <a:cs typeface="Helvetica Neue Medium"/>
              </a:rPr>
              <a:t>- Què cal fer de la fusta i les restes dels treballs realitzats?</a:t>
            </a:r>
          </a:p>
          <a:p>
            <a:pPr>
              <a:lnSpc>
                <a:spcPct val="130000"/>
              </a:lnSpc>
            </a:pPr>
            <a:r>
              <a:rPr lang="ca-ES" sz="1600" dirty="0">
                <a:solidFill>
                  <a:srgbClr val="7F7F7F"/>
                </a:solidFill>
                <a:latin typeface="Helvetica Neue Medium"/>
                <a:cs typeface="Helvetica Neue Medium"/>
              </a:rPr>
              <a:t>La fusta o llenya generada durant aquests treballs s’ha de retirar de la franja o deixar-la </a:t>
            </a:r>
            <a:r>
              <a:rPr lang="ca-ES" sz="1600" i="1" dirty="0">
                <a:solidFill>
                  <a:srgbClr val="7F7F7F"/>
                </a:solidFill>
                <a:latin typeface="Helvetica Neue Medium"/>
                <a:cs typeface="Helvetica Neue Medium"/>
              </a:rPr>
              <a:t>in situ </a:t>
            </a:r>
            <a:r>
              <a:rPr lang="ca-ES" sz="1600" dirty="0">
                <a:solidFill>
                  <a:srgbClr val="7F7F7F"/>
                </a:solidFill>
                <a:latin typeface="Helvetica Neue Medium"/>
                <a:cs typeface="Helvetica Neue Medium"/>
              </a:rPr>
              <a:t>apilada i tallada en trossos inferiors a 1,50 metres. Habitualment és el propietari que determina la finalitat de la fusta. Les restes vegetals produïdes pels treballs forestals s’han de triturar fins a obtenir restes menors a vint centímetres i repartir-les uniformement sobre el terreny.</a:t>
            </a:r>
          </a:p>
          <a:p>
            <a:pPr>
              <a:lnSpc>
                <a:spcPct val="200000"/>
              </a:lnSpc>
            </a:pPr>
            <a:r>
              <a:rPr lang="ca-ES" sz="1600" dirty="0">
                <a:solidFill>
                  <a:srgbClr val="048249"/>
                </a:solidFill>
                <a:latin typeface="Helvetica Neue Medium"/>
                <a:cs typeface="Helvetica Neue Medium"/>
              </a:rPr>
              <a:t>- Qui és el propietari d’aquesta fusta o restes?</a:t>
            </a:r>
          </a:p>
          <a:p>
            <a:pPr>
              <a:lnSpc>
                <a:spcPct val="200000"/>
              </a:lnSpc>
            </a:pPr>
            <a:r>
              <a:rPr lang="ca-ES" sz="1600" dirty="0">
                <a:solidFill>
                  <a:srgbClr val="048249"/>
                </a:solidFill>
                <a:latin typeface="Helvetica Neue Medium"/>
                <a:cs typeface="Helvetica Neue Medium"/>
              </a:rPr>
              <a:t>- Qui fa el seguiment del compliment de les mesures de prevenció d’incendis forestals?</a:t>
            </a:r>
          </a:p>
        </p:txBody>
      </p:sp>
      <p:sp>
        <p:nvSpPr>
          <p:cNvPr id="10" name="Rectangle 9">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rId10" action="ppaction://hlinksldjump"/>
          </p:cNvPr>
          <p:cNvSpPr/>
          <p:nvPr/>
        </p:nvSpPr>
        <p:spPr>
          <a:xfrm>
            <a:off x="3621658" y="2904248"/>
            <a:ext cx="641859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hlinkClick r:id="rId11" action="ppaction://hlinksldjump"/>
          </p:cNvPr>
          <p:cNvSpPr/>
          <p:nvPr/>
        </p:nvSpPr>
        <p:spPr>
          <a:xfrm>
            <a:off x="3612697" y="4568497"/>
            <a:ext cx="4500183" cy="32392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5"/>
          <p:cNvCxnSpPr/>
          <p:nvPr/>
        </p:nvCxnSpPr>
        <p:spPr>
          <a:xfrm>
            <a:off x="3003110" y="3914084"/>
            <a:ext cx="507983"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6" name="Straight Connector 9"/>
          <p:cNvCxnSpPr/>
          <p:nvPr/>
        </p:nvCxnSpPr>
        <p:spPr>
          <a:xfrm>
            <a:off x="3511093" y="2046709"/>
            <a:ext cx="0" cy="3843452"/>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077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3687163"/>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 s’encarrega de realitzar els treballs forestals en urbanitzacions o nuclis de població?</a:t>
            </a:r>
          </a:p>
          <a:p>
            <a:pPr>
              <a:lnSpc>
                <a:spcPct val="200000"/>
              </a:lnSpc>
            </a:pPr>
            <a:r>
              <a:rPr lang="ca-ES" sz="1600" dirty="0">
                <a:solidFill>
                  <a:srgbClr val="048249"/>
                </a:solidFill>
                <a:latin typeface="Helvetica Neue Medium"/>
                <a:cs typeface="Helvetica Neue Medium"/>
              </a:rPr>
              <a:t>- Qui s’encarrega de realitzar els treballs forestals en edificacions aïllades i instal·lacions?</a:t>
            </a:r>
          </a:p>
          <a:p>
            <a:pPr>
              <a:lnSpc>
                <a:spcPct val="200000"/>
              </a:lnSpc>
            </a:pPr>
            <a:r>
              <a:rPr lang="ca-ES" sz="1600" dirty="0">
                <a:solidFill>
                  <a:srgbClr val="048249"/>
                </a:solidFill>
                <a:latin typeface="Helvetica Neue Medium"/>
                <a:cs typeface="Helvetica Neue Medium"/>
              </a:rPr>
              <a:t>- Cal permís per tallar arbres i matolls dins de les zones obligades?</a:t>
            </a:r>
          </a:p>
          <a:p>
            <a:pPr>
              <a:lnSpc>
                <a:spcPct val="200000"/>
              </a:lnSpc>
            </a:pPr>
            <a:r>
              <a:rPr lang="ca-ES" sz="1600" dirty="0">
                <a:solidFill>
                  <a:srgbClr val="048249"/>
                </a:solidFill>
                <a:latin typeface="Helvetica Neue Medium"/>
                <a:cs typeface="Helvetica Neue Medium"/>
              </a:rPr>
              <a:t>- Què cal fer de la fusta i les restes dels treballs realitzats?</a:t>
            </a:r>
          </a:p>
          <a:p>
            <a:pPr>
              <a:lnSpc>
                <a:spcPct val="200000"/>
              </a:lnSpc>
            </a:pPr>
            <a:r>
              <a:rPr lang="ca-ES" sz="1600" dirty="0">
                <a:solidFill>
                  <a:srgbClr val="048249"/>
                </a:solidFill>
                <a:latin typeface="Helvetica Neue Medium"/>
                <a:cs typeface="Helvetica Neue Medium"/>
              </a:rPr>
              <a:t>- Qui és el propietari d’aquesta fusta o restes?</a:t>
            </a:r>
          </a:p>
          <a:p>
            <a:pPr>
              <a:lnSpc>
                <a:spcPct val="130000"/>
              </a:lnSpc>
            </a:pPr>
            <a:r>
              <a:rPr lang="ca-ES" sz="1600" dirty="0">
                <a:solidFill>
                  <a:srgbClr val="7F7F7F"/>
                </a:solidFill>
                <a:latin typeface="Helvetica Neue Medium"/>
                <a:cs typeface="Helvetica Neue Medium"/>
              </a:rPr>
              <a:t>El propietari del terreny on s’han fet els treballs. En el cas de les zones verdes, l’ajuntament, un propietari particular o l’entitat urbanística col·laboradora corresponent.</a:t>
            </a:r>
          </a:p>
          <a:p>
            <a:pPr>
              <a:lnSpc>
                <a:spcPct val="200000"/>
              </a:lnSpc>
            </a:pPr>
            <a:r>
              <a:rPr lang="ca-ES" sz="1600" dirty="0">
                <a:solidFill>
                  <a:srgbClr val="048249"/>
                </a:solidFill>
                <a:latin typeface="Helvetica Neue Medium"/>
                <a:cs typeface="Helvetica Neue Medium"/>
              </a:rPr>
              <a:t>- Qui fa el seguiment del compliment de les mesures de prevenció d’incendis forestals?</a:t>
            </a:r>
          </a:p>
        </p:txBody>
      </p:sp>
      <p:sp>
        <p:nvSpPr>
          <p:cNvPr id="10" name="Rectangle 9">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hlinkClick r:id="rId10" action="ppaction://hlinksldjump"/>
          </p:cNvPr>
          <p:cNvSpPr/>
          <p:nvPr/>
        </p:nvSpPr>
        <p:spPr>
          <a:xfrm>
            <a:off x="3555914" y="1957071"/>
            <a:ext cx="8576054"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rId11" action="ppaction://hlinksldjump"/>
          </p:cNvPr>
          <p:cNvSpPr/>
          <p:nvPr/>
        </p:nvSpPr>
        <p:spPr>
          <a:xfrm>
            <a:off x="3621658" y="2904248"/>
            <a:ext cx="641859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5"/>
          <p:cNvCxnSpPr/>
          <p:nvPr/>
        </p:nvCxnSpPr>
        <p:spPr>
          <a:xfrm>
            <a:off x="3003110" y="3914084"/>
            <a:ext cx="507983"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5" name="Straight Connector 9"/>
          <p:cNvCxnSpPr/>
          <p:nvPr/>
        </p:nvCxnSpPr>
        <p:spPr>
          <a:xfrm>
            <a:off x="3511093" y="2046709"/>
            <a:ext cx="0" cy="3225935"/>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192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4327338"/>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 s’encarrega de realitzar els treballs forestals en urbanitzacions o nuclis de població?</a:t>
            </a:r>
          </a:p>
          <a:p>
            <a:pPr>
              <a:lnSpc>
                <a:spcPct val="200000"/>
              </a:lnSpc>
            </a:pPr>
            <a:r>
              <a:rPr lang="ca-ES" sz="1600" dirty="0">
                <a:solidFill>
                  <a:srgbClr val="048249"/>
                </a:solidFill>
                <a:latin typeface="Helvetica Neue Medium"/>
                <a:cs typeface="Helvetica Neue Medium"/>
              </a:rPr>
              <a:t>- Qui s’encarrega de realitzar els treballs forestals en edificacions aïllades i instal·lacions?</a:t>
            </a:r>
          </a:p>
          <a:p>
            <a:pPr>
              <a:lnSpc>
                <a:spcPct val="200000"/>
              </a:lnSpc>
            </a:pPr>
            <a:r>
              <a:rPr lang="ca-ES" sz="1600" dirty="0">
                <a:solidFill>
                  <a:srgbClr val="048249"/>
                </a:solidFill>
                <a:latin typeface="Helvetica Neue Medium"/>
                <a:cs typeface="Helvetica Neue Medium"/>
              </a:rPr>
              <a:t>- Cal permís per tallar arbres i matolls dins de les zones obligades?</a:t>
            </a:r>
          </a:p>
          <a:p>
            <a:pPr>
              <a:lnSpc>
                <a:spcPct val="200000"/>
              </a:lnSpc>
            </a:pPr>
            <a:r>
              <a:rPr lang="ca-ES" sz="1600" dirty="0">
                <a:solidFill>
                  <a:srgbClr val="048249"/>
                </a:solidFill>
                <a:latin typeface="Helvetica Neue Medium"/>
                <a:cs typeface="Helvetica Neue Medium"/>
              </a:rPr>
              <a:t>- Què cal fer de la fusta i les restes dels treballs realitzats?</a:t>
            </a:r>
          </a:p>
          <a:p>
            <a:pPr>
              <a:lnSpc>
                <a:spcPct val="200000"/>
              </a:lnSpc>
            </a:pPr>
            <a:r>
              <a:rPr lang="ca-ES" sz="1600" dirty="0">
                <a:solidFill>
                  <a:srgbClr val="048249"/>
                </a:solidFill>
                <a:latin typeface="Helvetica Neue Medium"/>
                <a:cs typeface="Helvetica Neue Medium"/>
              </a:rPr>
              <a:t>- Qui és el propietari d’aquesta fusta o restes?</a:t>
            </a:r>
          </a:p>
          <a:p>
            <a:pPr>
              <a:lnSpc>
                <a:spcPct val="200000"/>
              </a:lnSpc>
            </a:pPr>
            <a:r>
              <a:rPr lang="ca-ES" sz="1600" dirty="0">
                <a:solidFill>
                  <a:srgbClr val="048249"/>
                </a:solidFill>
                <a:latin typeface="Helvetica Neue Medium"/>
                <a:cs typeface="Helvetica Neue Medium"/>
              </a:rPr>
              <a:t>- Qui fa el seguiment del compliment de les mesures de prevenció d’incendis forestals?</a:t>
            </a:r>
          </a:p>
          <a:p>
            <a:pPr>
              <a:lnSpc>
                <a:spcPct val="130000"/>
              </a:lnSpc>
            </a:pPr>
            <a:r>
              <a:rPr lang="ca-ES" sz="1600" dirty="0">
                <a:solidFill>
                  <a:srgbClr val="7F7F7F"/>
                </a:solidFill>
                <a:latin typeface="Helvetica Neue Medium"/>
                <a:cs typeface="Helvetica Neue Medium"/>
              </a:rPr>
              <a:t>Els ajuntaments mateixos, els agents rurals i altres agents de l’autoritat.</a:t>
            </a:r>
          </a:p>
          <a:p>
            <a:pPr>
              <a:lnSpc>
                <a:spcPct val="130000"/>
              </a:lnSpc>
            </a:pPr>
            <a:r>
              <a:rPr lang="ca-ES" sz="1600" dirty="0">
                <a:solidFill>
                  <a:srgbClr val="7F7F7F"/>
                </a:solidFill>
                <a:latin typeface="Helvetica Neue Medium"/>
                <a:cs typeface="Helvetica Neue Medium"/>
              </a:rPr>
              <a:t>La Diputació de Barcelona disposa d’un programa de suport tècnic i econòmic als ajuntaments amb l’objectiu d’implantar les franges perimetrals de protecció i tractar les zones verdes de titularitat municipal.</a:t>
            </a:r>
          </a:p>
        </p:txBody>
      </p:sp>
      <p:sp>
        <p:nvSpPr>
          <p:cNvPr id="10" name="Rectangle 9">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hlinkClick r:id="rId10" action="ppaction://hlinksldjump"/>
          </p:cNvPr>
          <p:cNvSpPr/>
          <p:nvPr/>
        </p:nvSpPr>
        <p:spPr>
          <a:xfrm>
            <a:off x="3555914" y="1957071"/>
            <a:ext cx="8576054"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rId11" action="ppaction://hlinksldjump"/>
          </p:cNvPr>
          <p:cNvSpPr/>
          <p:nvPr/>
        </p:nvSpPr>
        <p:spPr>
          <a:xfrm>
            <a:off x="3621658" y="2904248"/>
            <a:ext cx="641859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hlinkClick r:id="rId12" action="ppaction://hlinksldjump"/>
          </p:cNvPr>
          <p:cNvSpPr/>
          <p:nvPr/>
        </p:nvSpPr>
        <p:spPr>
          <a:xfrm>
            <a:off x="3609707" y="3430123"/>
            <a:ext cx="5563973" cy="32392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hlinkClick r:id="rId13" action="ppaction://hlinksldjump"/>
          </p:cNvPr>
          <p:cNvSpPr/>
          <p:nvPr/>
        </p:nvSpPr>
        <p:spPr>
          <a:xfrm>
            <a:off x="3612697" y="3911181"/>
            <a:ext cx="4500183" cy="32392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5"/>
          <p:cNvCxnSpPr/>
          <p:nvPr/>
        </p:nvCxnSpPr>
        <p:spPr>
          <a:xfrm>
            <a:off x="3003110" y="3914084"/>
            <a:ext cx="507983"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6" name="Straight Connector 9"/>
          <p:cNvCxnSpPr/>
          <p:nvPr/>
        </p:nvCxnSpPr>
        <p:spPr>
          <a:xfrm>
            <a:off x="3511093" y="2046709"/>
            <a:ext cx="0" cy="3927405"/>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053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435358" y="4392132"/>
            <a:ext cx="1075735"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55913" y="1732985"/>
            <a:ext cx="8844989" cy="2708434"/>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Em poden sancionar si no mantinc la meva parcel·la en condicions?</a:t>
            </a:r>
          </a:p>
          <a:p>
            <a:pPr>
              <a:lnSpc>
                <a:spcPct val="200000"/>
              </a:lnSpc>
            </a:pPr>
            <a:r>
              <a:rPr lang="ca-ES" sz="1600" dirty="0">
                <a:solidFill>
                  <a:srgbClr val="048249"/>
                </a:solidFill>
                <a:latin typeface="Helvetica Neue Medium"/>
                <a:cs typeface="Helvetica Neue Medium"/>
              </a:rPr>
              <a:t>- Qui és responsable de mantenir una parcel·la edificable?</a:t>
            </a:r>
          </a:p>
          <a:p>
            <a:pPr>
              <a:lnSpc>
                <a:spcPct val="150000"/>
              </a:lnSpc>
              <a:spcBef>
                <a:spcPts val="600"/>
              </a:spcBef>
            </a:pPr>
            <a:r>
              <a:rPr lang="ca-ES" sz="1600" dirty="0">
                <a:solidFill>
                  <a:srgbClr val="048249"/>
                </a:solidFill>
                <a:latin typeface="Helvetica Neue Medium"/>
                <a:cs typeface="Helvetica Neue Medium"/>
              </a:rPr>
              <a:t>- Què passa si el terreny del costat de la urbanització o nucli de població és d’un altre propietari?</a:t>
            </a:r>
          </a:p>
          <a:p>
            <a:pPr>
              <a:lnSpc>
                <a:spcPct val="150000"/>
              </a:lnSpc>
              <a:spcBef>
                <a:spcPts val="600"/>
              </a:spcBef>
            </a:pPr>
            <a:r>
              <a:rPr lang="ca-ES" sz="1600" dirty="0">
                <a:solidFill>
                  <a:srgbClr val="048249"/>
                </a:solidFill>
                <a:latin typeface="Helvetica Neue Medium"/>
                <a:cs typeface="Helvetica Neue Medium"/>
              </a:rPr>
              <a:t>- Poden entrar a la meva finca forestal a fer una franja de protecció d’una urbanització o nucli de població? Drets i deures.</a:t>
            </a:r>
          </a:p>
        </p:txBody>
      </p:sp>
      <p:cxnSp>
        <p:nvCxnSpPr>
          <p:cNvPr id="10" name="Straight Connector 9"/>
          <p:cNvCxnSpPr/>
          <p:nvPr/>
        </p:nvCxnSpPr>
        <p:spPr>
          <a:xfrm>
            <a:off x="3511093" y="2056235"/>
            <a:ext cx="0" cy="2335897"/>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7" name="Rectangle 6">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hlinkClick r:id="rId10" action="ppaction://hlinksldjump"/>
          </p:cNvPr>
          <p:cNvSpPr/>
          <p:nvPr/>
        </p:nvSpPr>
        <p:spPr>
          <a:xfrm>
            <a:off x="3555913" y="1957070"/>
            <a:ext cx="673833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438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3348609"/>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Em poden sancionar si no mantinc la meva parcel·la en condicions?</a:t>
            </a:r>
          </a:p>
          <a:p>
            <a:pPr>
              <a:lnSpc>
                <a:spcPct val="130000"/>
              </a:lnSpc>
            </a:pPr>
            <a:r>
              <a:rPr lang="ca-ES" sz="1600" dirty="0">
                <a:solidFill>
                  <a:srgbClr val="7F7F7F"/>
                </a:solidFill>
                <a:latin typeface="Helvetica Neue Medium"/>
                <a:cs typeface="Helvetica Neue Medium"/>
              </a:rPr>
              <a:t>Sí, amb multes entre 601 € fins a 10.000 €, en ser considerada una infracció greu</a:t>
            </a:r>
          </a:p>
          <a:p>
            <a:pPr>
              <a:lnSpc>
                <a:spcPct val="130000"/>
              </a:lnSpc>
            </a:pPr>
            <a:r>
              <a:rPr lang="ca-ES" sz="1600" dirty="0">
                <a:solidFill>
                  <a:srgbClr val="7F7F7F"/>
                </a:solidFill>
                <a:latin typeface="Helvetica Neue Medium"/>
                <a:cs typeface="Helvetica Neue Medium"/>
              </a:rPr>
              <a:t>(Llei 5/2003, de 22 d’abril).</a:t>
            </a:r>
          </a:p>
          <a:p>
            <a:pPr>
              <a:lnSpc>
                <a:spcPct val="200000"/>
              </a:lnSpc>
            </a:pPr>
            <a:r>
              <a:rPr lang="ca-ES" sz="1600" dirty="0">
                <a:solidFill>
                  <a:srgbClr val="048249"/>
                </a:solidFill>
                <a:latin typeface="Helvetica Neue Medium"/>
                <a:cs typeface="Helvetica Neue Medium"/>
              </a:rPr>
              <a:t>- Qui és responsable de mantenir una parcel·la edificable?</a:t>
            </a:r>
          </a:p>
          <a:p>
            <a:pPr>
              <a:lnSpc>
                <a:spcPct val="150000"/>
              </a:lnSpc>
              <a:spcBef>
                <a:spcPts val="600"/>
              </a:spcBef>
            </a:pPr>
            <a:r>
              <a:rPr lang="ca-ES" sz="1600" dirty="0">
                <a:solidFill>
                  <a:srgbClr val="048249"/>
                </a:solidFill>
                <a:latin typeface="Helvetica Neue Medium"/>
                <a:cs typeface="Helvetica Neue Medium"/>
              </a:rPr>
              <a:t>- Què passa si el terreny del costat de la urbanització o nucli de població és d’un altre propietari?</a:t>
            </a:r>
          </a:p>
          <a:p>
            <a:pPr>
              <a:lnSpc>
                <a:spcPct val="150000"/>
              </a:lnSpc>
              <a:spcBef>
                <a:spcPts val="600"/>
              </a:spcBef>
            </a:pPr>
            <a:r>
              <a:rPr lang="ca-ES" sz="1600" dirty="0">
                <a:solidFill>
                  <a:srgbClr val="048249"/>
                </a:solidFill>
                <a:latin typeface="Helvetica Neue Medium"/>
                <a:cs typeface="Helvetica Neue Medium"/>
              </a:rPr>
              <a:t>- Poden entrar a la meva finca forestal a fer una franja de protecció d’una urbanització o nucli de població? Drets i deures.</a:t>
            </a:r>
          </a:p>
        </p:txBody>
      </p:sp>
      <p:sp>
        <p:nvSpPr>
          <p:cNvPr id="15" name="Rectangle 14">
            <a:hlinkClick r:id="rId2"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3"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4"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5"/>
          <p:cNvCxnSpPr/>
          <p:nvPr/>
        </p:nvCxnSpPr>
        <p:spPr>
          <a:xfrm>
            <a:off x="2435358" y="4392132"/>
            <a:ext cx="1075735"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3" name="Straight Connector 9"/>
          <p:cNvCxnSpPr/>
          <p:nvPr/>
        </p:nvCxnSpPr>
        <p:spPr>
          <a:xfrm>
            <a:off x="3511093" y="2056235"/>
            <a:ext cx="0" cy="2884065"/>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807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3668697"/>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Em poden sancionar si no mantinc la meva parcel·la en condicions?</a:t>
            </a:r>
          </a:p>
          <a:p>
            <a:pPr>
              <a:lnSpc>
                <a:spcPct val="200000"/>
              </a:lnSpc>
            </a:pPr>
            <a:r>
              <a:rPr lang="ca-ES" sz="1600" dirty="0">
                <a:solidFill>
                  <a:srgbClr val="048249"/>
                </a:solidFill>
                <a:latin typeface="Helvetica Neue Medium"/>
                <a:cs typeface="Helvetica Neue Medium"/>
              </a:rPr>
              <a:t>- Qui és responsable de mantenir una parcel·la edificable?</a:t>
            </a:r>
          </a:p>
          <a:p>
            <a:pPr>
              <a:lnSpc>
                <a:spcPct val="130000"/>
              </a:lnSpc>
            </a:pPr>
            <a:r>
              <a:rPr lang="ca-ES" sz="1600" dirty="0">
                <a:solidFill>
                  <a:srgbClr val="7F7F7F"/>
                </a:solidFill>
                <a:latin typeface="Helvetica Neue Medium"/>
                <a:cs typeface="Helvetica Neue Medium"/>
              </a:rPr>
              <a:t>El propietari de la pròpia parcel·la edificable. En el cas de no realitzar els treballs, correspon al municipi fer-los. Els treballs en zones verdes i comunes correspon a la comunitat de propietaris de la urbanització o l’entitat urbanística col·laboradora corresponent.</a:t>
            </a:r>
          </a:p>
          <a:p>
            <a:pPr>
              <a:lnSpc>
                <a:spcPct val="150000"/>
              </a:lnSpc>
              <a:spcBef>
                <a:spcPts val="600"/>
              </a:spcBef>
            </a:pPr>
            <a:r>
              <a:rPr lang="ca-ES" sz="1600" dirty="0">
                <a:solidFill>
                  <a:srgbClr val="048249"/>
                </a:solidFill>
                <a:latin typeface="Helvetica Neue Medium"/>
                <a:cs typeface="Helvetica Neue Medium"/>
              </a:rPr>
              <a:t>- Què passa si el terreny del costat de la urbanització o nucli de població és d’un altre propietari?</a:t>
            </a:r>
          </a:p>
          <a:p>
            <a:pPr>
              <a:lnSpc>
                <a:spcPct val="150000"/>
              </a:lnSpc>
              <a:spcBef>
                <a:spcPts val="600"/>
              </a:spcBef>
            </a:pPr>
            <a:r>
              <a:rPr lang="ca-ES" sz="1600" dirty="0">
                <a:solidFill>
                  <a:srgbClr val="048249"/>
                </a:solidFill>
                <a:latin typeface="Helvetica Neue Medium"/>
                <a:cs typeface="Helvetica Neue Medium"/>
              </a:rPr>
              <a:t>- Poden entrar a la meva finca forestal a fer una franja de protecció d’una urbanització o nucli de població? Drets i deures.</a:t>
            </a:r>
          </a:p>
        </p:txBody>
      </p:sp>
      <p:sp>
        <p:nvSpPr>
          <p:cNvPr id="6" name="Rectangle 5">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10" action="ppaction://hlinksldjump"/>
          </p:cNvPr>
          <p:cNvSpPr/>
          <p:nvPr/>
        </p:nvSpPr>
        <p:spPr>
          <a:xfrm>
            <a:off x="3555913" y="1957070"/>
            <a:ext cx="673833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hlinkClick r:id="rId11" action="ppaction://hlinksldjump"/>
          </p:cNvPr>
          <p:cNvSpPr/>
          <p:nvPr/>
        </p:nvSpPr>
        <p:spPr>
          <a:xfrm>
            <a:off x="3606717" y="3247844"/>
            <a:ext cx="7061048"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5"/>
          <p:cNvCxnSpPr/>
          <p:nvPr/>
        </p:nvCxnSpPr>
        <p:spPr>
          <a:xfrm>
            <a:off x="2435358" y="4392132"/>
            <a:ext cx="1075735"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3" name="Straight Connector 9"/>
          <p:cNvCxnSpPr/>
          <p:nvPr/>
        </p:nvCxnSpPr>
        <p:spPr>
          <a:xfrm>
            <a:off x="3511093" y="2056235"/>
            <a:ext cx="0" cy="3239665"/>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85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QS_sega-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97968" cy="7363968"/>
          </a:xfrm>
          <a:prstGeom prst="rect">
            <a:avLst/>
          </a:prstGeom>
        </p:spPr>
      </p:pic>
    </p:spTree>
    <p:extLst>
      <p:ext uri="{BB962C8B-B14F-4D97-AF65-F5344CB8AC3E}">
        <p14:creationId xmlns:p14="http://schemas.microsoft.com/office/powerpoint/2010/main" val="3597297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3668697"/>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Em poden sancionar si no mantinc la meva parcel·la en condicions?</a:t>
            </a:r>
          </a:p>
          <a:p>
            <a:pPr>
              <a:lnSpc>
                <a:spcPct val="200000"/>
              </a:lnSpc>
            </a:pPr>
            <a:r>
              <a:rPr lang="ca-ES" sz="1600" dirty="0">
                <a:solidFill>
                  <a:srgbClr val="048249"/>
                </a:solidFill>
                <a:latin typeface="Helvetica Neue Medium"/>
                <a:cs typeface="Helvetica Neue Medium"/>
              </a:rPr>
              <a:t>- Qui és responsable de mantenir una parcel·la edificable?</a:t>
            </a:r>
          </a:p>
          <a:p>
            <a:pPr>
              <a:lnSpc>
                <a:spcPct val="150000"/>
              </a:lnSpc>
              <a:spcBef>
                <a:spcPts val="600"/>
              </a:spcBef>
            </a:pPr>
            <a:r>
              <a:rPr lang="ca-ES" sz="1600" dirty="0">
                <a:solidFill>
                  <a:srgbClr val="048249"/>
                </a:solidFill>
                <a:latin typeface="Helvetica Neue Medium"/>
                <a:cs typeface="Helvetica Neue Medium"/>
              </a:rPr>
              <a:t>- Què passa si el terreny del costat de la urbanització o nucli de població és d’un altre propietari?</a:t>
            </a:r>
          </a:p>
          <a:p>
            <a:pPr>
              <a:lnSpc>
                <a:spcPct val="130000"/>
              </a:lnSpc>
            </a:pPr>
            <a:r>
              <a:rPr lang="ca-ES" sz="1600" dirty="0">
                <a:solidFill>
                  <a:srgbClr val="7F7F7F"/>
                </a:solidFill>
                <a:latin typeface="Helvetica Neue Medium"/>
                <a:cs typeface="Helvetica Neue Medium"/>
              </a:rPr>
              <a:t>En els terrenys inclosos en la franja exterior de protecció que no pertanyen a la urbanització o nucli de població, s’hi estableix una servitud forçosa per accedir-hi i fer-hi els treballs forestals necessaris.</a:t>
            </a:r>
          </a:p>
          <a:p>
            <a:pPr>
              <a:lnSpc>
                <a:spcPct val="150000"/>
              </a:lnSpc>
              <a:spcBef>
                <a:spcPts val="600"/>
              </a:spcBef>
            </a:pPr>
            <a:r>
              <a:rPr lang="ca-ES" sz="1600" dirty="0">
                <a:solidFill>
                  <a:srgbClr val="048249"/>
                </a:solidFill>
                <a:latin typeface="Helvetica Neue Medium"/>
                <a:cs typeface="Helvetica Neue Medium"/>
              </a:rPr>
              <a:t>- Poden entrar a la meva finca forestal a fer una franja de protecció d’una urbanització o nucli de població? Drets i deures.</a:t>
            </a:r>
          </a:p>
        </p:txBody>
      </p:sp>
      <p:sp>
        <p:nvSpPr>
          <p:cNvPr id="6" name="Rectangle 5">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10" action="ppaction://hlinksldjump"/>
          </p:cNvPr>
          <p:cNvSpPr/>
          <p:nvPr/>
        </p:nvSpPr>
        <p:spPr>
          <a:xfrm>
            <a:off x="3555913" y="1957070"/>
            <a:ext cx="673833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5"/>
          <p:cNvCxnSpPr/>
          <p:nvPr/>
        </p:nvCxnSpPr>
        <p:spPr>
          <a:xfrm>
            <a:off x="2435358" y="4392132"/>
            <a:ext cx="1075735"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3" name="Straight Connector 9"/>
          <p:cNvCxnSpPr/>
          <p:nvPr/>
        </p:nvCxnSpPr>
        <p:spPr>
          <a:xfrm>
            <a:off x="3511093" y="2056235"/>
            <a:ext cx="0" cy="3252365"/>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9483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4635"/>
            <a:ext cx="8844989" cy="3668697"/>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Em poden sancionar si no mantinc la meva parcel·la en condicions?</a:t>
            </a:r>
          </a:p>
          <a:p>
            <a:pPr>
              <a:lnSpc>
                <a:spcPct val="200000"/>
              </a:lnSpc>
            </a:pPr>
            <a:r>
              <a:rPr lang="ca-ES" sz="1600" dirty="0">
                <a:solidFill>
                  <a:srgbClr val="048249"/>
                </a:solidFill>
                <a:latin typeface="Helvetica Neue Medium"/>
                <a:cs typeface="Helvetica Neue Medium"/>
              </a:rPr>
              <a:t>- Qui és responsable de mantenir una parcel·la edificable?</a:t>
            </a:r>
          </a:p>
          <a:p>
            <a:pPr>
              <a:lnSpc>
                <a:spcPct val="150000"/>
              </a:lnSpc>
              <a:spcBef>
                <a:spcPts val="600"/>
              </a:spcBef>
            </a:pPr>
            <a:r>
              <a:rPr lang="ca-ES" sz="1600" dirty="0">
                <a:solidFill>
                  <a:srgbClr val="048249"/>
                </a:solidFill>
                <a:latin typeface="Helvetica Neue Medium"/>
                <a:cs typeface="Helvetica Neue Medium"/>
              </a:rPr>
              <a:t>- Què passa si el terreny del costat de la urbanització o nucli de població és d’un altre propietari?</a:t>
            </a:r>
          </a:p>
          <a:p>
            <a:pPr>
              <a:lnSpc>
                <a:spcPct val="150000"/>
              </a:lnSpc>
              <a:spcBef>
                <a:spcPts val="600"/>
              </a:spcBef>
            </a:pPr>
            <a:r>
              <a:rPr lang="ca-ES" sz="1600" dirty="0">
                <a:solidFill>
                  <a:srgbClr val="048249"/>
                </a:solidFill>
                <a:latin typeface="Helvetica Neue Medium"/>
                <a:cs typeface="Helvetica Neue Medium"/>
              </a:rPr>
              <a:t>- Poden entrar a la meva finca forestal a fer una franja de protecció d’una urbanització o nucli de població? Drets i deures.</a:t>
            </a:r>
          </a:p>
          <a:p>
            <a:pPr>
              <a:lnSpc>
                <a:spcPct val="130000"/>
              </a:lnSpc>
            </a:pPr>
            <a:r>
              <a:rPr lang="ca-ES" sz="1600" dirty="0">
                <a:solidFill>
                  <a:srgbClr val="7F7F7F"/>
                </a:solidFill>
                <a:latin typeface="Helvetica Neue Medium"/>
                <a:cs typeface="Helvetica Neue Medium"/>
              </a:rPr>
              <a:t>En un primer moment, l’ens o persona obligada a establir la franja de protecció demanarà permís per entrar i realitzar les feines. Podeu establir un acord mutu i pactar-ne les condicions de realització. De no existir el mutu acord es pot establir una servitud forçosa d’accés.</a:t>
            </a:r>
          </a:p>
        </p:txBody>
      </p:sp>
      <p:sp>
        <p:nvSpPr>
          <p:cNvPr id="6" name="Rectangle 5">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10" action="ppaction://hlinksldjump"/>
          </p:cNvPr>
          <p:cNvSpPr/>
          <p:nvPr/>
        </p:nvSpPr>
        <p:spPr>
          <a:xfrm>
            <a:off x="3555913" y="1957070"/>
            <a:ext cx="673833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5"/>
          <p:cNvCxnSpPr/>
          <p:nvPr/>
        </p:nvCxnSpPr>
        <p:spPr>
          <a:xfrm>
            <a:off x="2435358" y="4392132"/>
            <a:ext cx="1075735"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0" name="Straight Connector 9"/>
          <p:cNvCxnSpPr/>
          <p:nvPr/>
        </p:nvCxnSpPr>
        <p:spPr>
          <a:xfrm>
            <a:off x="3511093" y="2056235"/>
            <a:ext cx="0" cy="3347097"/>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2486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450299" y="4870180"/>
            <a:ext cx="1060794"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55913" y="1732985"/>
            <a:ext cx="8844989" cy="1077218"/>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Quins arbres i matolls és preferible deixar fins a les densitats màximes?</a:t>
            </a:r>
          </a:p>
          <a:p>
            <a:pPr>
              <a:lnSpc>
                <a:spcPct val="200000"/>
              </a:lnSpc>
            </a:pPr>
            <a:r>
              <a:rPr lang="ca-ES" sz="1600" dirty="0">
                <a:solidFill>
                  <a:srgbClr val="048249"/>
                </a:solidFill>
                <a:latin typeface="Helvetica Neue Medium"/>
                <a:cs typeface="Helvetica Neue Medium"/>
              </a:rPr>
              <a:t>- Alguns exemples?</a:t>
            </a:r>
          </a:p>
        </p:txBody>
      </p:sp>
      <p:cxnSp>
        <p:nvCxnSpPr>
          <p:cNvPr id="10" name="Straight Connector 9"/>
          <p:cNvCxnSpPr/>
          <p:nvPr/>
        </p:nvCxnSpPr>
        <p:spPr>
          <a:xfrm>
            <a:off x="3511093" y="2060998"/>
            <a:ext cx="0" cy="2823471"/>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7" name="Rectangle 6">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hlinkClick r:id="rId10" action="ppaction://hlinksldjump"/>
          </p:cNvPr>
          <p:cNvSpPr/>
          <p:nvPr/>
        </p:nvSpPr>
        <p:spPr>
          <a:xfrm>
            <a:off x="3600736" y="1957070"/>
            <a:ext cx="6977384"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906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2997744"/>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Quins arbres i matolls és preferible deixar fins a les densitats màximes?</a:t>
            </a:r>
          </a:p>
          <a:p>
            <a:pPr>
              <a:lnSpc>
                <a:spcPct val="130000"/>
              </a:lnSpc>
            </a:pPr>
            <a:r>
              <a:rPr lang="ca-ES" sz="1600" dirty="0">
                <a:solidFill>
                  <a:srgbClr val="7F7F7F"/>
                </a:solidFill>
                <a:latin typeface="Helvetica Neue Medium"/>
                <a:cs typeface="Helvetica Neue Medium"/>
              </a:rPr>
              <a:t>No prioritzar les espècies que continguin olis essencials i altres compostos orgànics volàtils i altament inflamables.</a:t>
            </a:r>
          </a:p>
          <a:p>
            <a:pPr>
              <a:lnSpc>
                <a:spcPct val="130000"/>
              </a:lnSpc>
            </a:pPr>
            <a:r>
              <a:rPr lang="ca-ES" sz="1600" dirty="0">
                <a:solidFill>
                  <a:srgbClr val="7F7F7F"/>
                </a:solidFill>
                <a:latin typeface="Helvetica Neue Medium"/>
                <a:cs typeface="Helvetica Neue Medium"/>
              </a:rPr>
              <a:t>Prioritzar les espècies que mantenen les fulles verdes i un alt contingut hídric.</a:t>
            </a:r>
          </a:p>
          <a:p>
            <a:pPr>
              <a:lnSpc>
                <a:spcPct val="130000"/>
              </a:lnSpc>
            </a:pPr>
            <a:r>
              <a:rPr lang="ca-ES" sz="1600" dirty="0">
                <a:solidFill>
                  <a:srgbClr val="7F7F7F"/>
                </a:solidFill>
                <a:latin typeface="Helvetica Neue Medium"/>
                <a:cs typeface="Helvetica Neue Medium"/>
              </a:rPr>
              <a:t>Afavorir les espècies, les fulles i les restes que es descomponen amb més rapidesa.</a:t>
            </a:r>
          </a:p>
          <a:p>
            <a:pPr>
              <a:lnSpc>
                <a:spcPct val="130000"/>
              </a:lnSpc>
            </a:pPr>
            <a:r>
              <a:rPr lang="ca-ES" sz="1600" dirty="0">
                <a:solidFill>
                  <a:srgbClr val="7F7F7F"/>
                </a:solidFill>
                <a:latin typeface="Helvetica Neue Medium"/>
                <a:cs typeface="Helvetica Neue Medium"/>
              </a:rPr>
              <a:t>Afavorir les espècies de fusta densa i alta capacitat calòrica que necessiten absorbir una gran quantitat de calor abans d’encendre’s.</a:t>
            </a:r>
          </a:p>
          <a:p>
            <a:pPr>
              <a:lnSpc>
                <a:spcPct val="200000"/>
              </a:lnSpc>
            </a:pPr>
            <a:r>
              <a:rPr lang="ca-ES" sz="1600" dirty="0">
                <a:solidFill>
                  <a:srgbClr val="048249"/>
                </a:solidFill>
                <a:latin typeface="Helvetica Neue Medium"/>
                <a:cs typeface="Helvetica Neue Medium"/>
              </a:rPr>
              <a:t>- Alguns exemples?</a:t>
            </a:r>
          </a:p>
        </p:txBody>
      </p:sp>
      <p:sp>
        <p:nvSpPr>
          <p:cNvPr id="7" name="Rectangle 6">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5"/>
          <p:cNvCxnSpPr/>
          <p:nvPr/>
        </p:nvCxnSpPr>
        <p:spPr>
          <a:xfrm>
            <a:off x="2450299" y="4870180"/>
            <a:ext cx="1060794"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1" name="Straight Connector 9"/>
          <p:cNvCxnSpPr/>
          <p:nvPr/>
        </p:nvCxnSpPr>
        <p:spPr>
          <a:xfrm>
            <a:off x="3511093" y="2060998"/>
            <a:ext cx="0" cy="2823471"/>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773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2677656"/>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Quins arbres i matolls és preferible deixar fins a les densitats màximes?</a:t>
            </a:r>
          </a:p>
          <a:p>
            <a:pPr>
              <a:lnSpc>
                <a:spcPct val="200000"/>
              </a:lnSpc>
            </a:pPr>
            <a:r>
              <a:rPr lang="ca-ES" sz="1600" dirty="0">
                <a:solidFill>
                  <a:srgbClr val="048249"/>
                </a:solidFill>
                <a:latin typeface="Helvetica Neue Medium"/>
                <a:cs typeface="Helvetica Neue Medium"/>
              </a:rPr>
              <a:t>- Alguns exemples?</a:t>
            </a:r>
          </a:p>
          <a:p>
            <a:pPr>
              <a:lnSpc>
                <a:spcPct val="130000"/>
              </a:lnSpc>
            </a:pPr>
            <a:r>
              <a:rPr lang="ca-ES" sz="1600" dirty="0">
                <a:solidFill>
                  <a:srgbClr val="7F7F7F"/>
                </a:solidFill>
                <a:latin typeface="Helvetica Neue Medium"/>
                <a:cs typeface="Helvetica Neue Medium"/>
              </a:rPr>
              <a:t>Olivera i ullastre, cirerer, boix, mates i nogueroles, aladerns, heura, galzeran i arítjol, arboç, esbarzer, ginestó i tamariu.</a:t>
            </a:r>
          </a:p>
          <a:p>
            <a:pPr>
              <a:lnSpc>
                <a:spcPct val="130000"/>
              </a:lnSpc>
            </a:pPr>
            <a:r>
              <a:rPr lang="ca-ES" sz="1600" dirty="0">
                <a:solidFill>
                  <a:srgbClr val="7F7F7F"/>
                </a:solidFill>
                <a:latin typeface="Helvetica Neue Medium"/>
                <a:cs typeface="Helvetica Neue Medium"/>
              </a:rPr>
              <a:t>També es poden respectar tota la família d’alzines, roures, faigs, castanyers i lledoners.</a:t>
            </a:r>
          </a:p>
          <a:p>
            <a:pPr>
              <a:lnSpc>
                <a:spcPct val="130000"/>
              </a:lnSpc>
            </a:pPr>
            <a:r>
              <a:rPr lang="ca-ES" sz="1600" dirty="0">
                <a:solidFill>
                  <a:srgbClr val="7F7F7F"/>
                </a:solidFill>
                <a:latin typeface="Helvetica Neue Medium"/>
                <a:cs typeface="Helvetica Neue Medium"/>
              </a:rPr>
              <a:t> </a:t>
            </a:r>
          </a:p>
          <a:p>
            <a:pPr>
              <a:lnSpc>
                <a:spcPct val="130000"/>
              </a:lnSpc>
            </a:pPr>
            <a:endParaRPr lang="ca-ES" sz="1600" dirty="0">
              <a:solidFill>
                <a:srgbClr val="7F7F7F"/>
              </a:solidFill>
              <a:latin typeface="Helvetica Neue Medium"/>
              <a:cs typeface="Helvetica Neue Medium"/>
            </a:endParaRPr>
          </a:p>
        </p:txBody>
      </p:sp>
      <p:sp>
        <p:nvSpPr>
          <p:cNvPr id="6" name="Rectangle 5">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10" action="ppaction://hlinksldjump"/>
          </p:cNvPr>
          <p:cNvSpPr/>
          <p:nvPr/>
        </p:nvSpPr>
        <p:spPr>
          <a:xfrm>
            <a:off x="3600736" y="1957070"/>
            <a:ext cx="6977384"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5"/>
          <p:cNvCxnSpPr/>
          <p:nvPr/>
        </p:nvCxnSpPr>
        <p:spPr>
          <a:xfrm>
            <a:off x="2450299" y="4870180"/>
            <a:ext cx="1060794"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1" name="Straight Connector 9"/>
          <p:cNvCxnSpPr/>
          <p:nvPr/>
        </p:nvCxnSpPr>
        <p:spPr>
          <a:xfrm>
            <a:off x="3511093" y="2060998"/>
            <a:ext cx="0" cy="2823471"/>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pic>
        <p:nvPicPr>
          <p:cNvPr id="2" name="Imatge 1"/>
          <p:cNvPicPr>
            <a:picLocks noChangeAspect="1"/>
          </p:cNvPicPr>
          <p:nvPr/>
        </p:nvPicPr>
        <p:blipFill rotWithShape="1">
          <a:blip r:embed="rId11"/>
          <a:srcRect l="31250" t="36344" r="32334" b="26169"/>
          <a:stretch/>
        </p:blipFill>
        <p:spPr>
          <a:xfrm>
            <a:off x="5800357" y="3868870"/>
            <a:ext cx="4356100" cy="2522311"/>
          </a:xfrm>
          <a:prstGeom prst="rect">
            <a:avLst/>
          </a:prstGeom>
        </p:spPr>
      </p:pic>
    </p:spTree>
    <p:extLst>
      <p:ext uri="{BB962C8B-B14F-4D97-AF65-F5344CB8AC3E}">
        <p14:creationId xmlns:p14="http://schemas.microsoft.com/office/powerpoint/2010/main" val="3889125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7245437" cy="508344"/>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Visc en una zona exposada a incendis forestals? Sóc conscient del risc?</a:t>
            </a:r>
          </a:p>
        </p:txBody>
      </p:sp>
      <p:cxnSp>
        <p:nvCxnSpPr>
          <p:cNvPr id="7" name="Straight Connector 6"/>
          <p:cNvCxnSpPr/>
          <p:nvPr/>
        </p:nvCxnSpPr>
        <p:spPr>
          <a:xfrm>
            <a:off x="2644530" y="5348228"/>
            <a:ext cx="866563"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511093" y="2056235"/>
            <a:ext cx="0" cy="3301519"/>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10" name="Rectangle 9">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880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994398" cy="2185214"/>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Visc en una zona exposada a incendis forestals? Sóc conscient del risc?</a:t>
            </a:r>
          </a:p>
          <a:p>
            <a:pPr>
              <a:lnSpc>
                <a:spcPct val="130000"/>
              </a:lnSpc>
            </a:pPr>
            <a:r>
              <a:rPr lang="ca-ES" sz="1600" dirty="0">
                <a:solidFill>
                  <a:srgbClr val="7F7F7F"/>
                </a:solidFill>
                <a:latin typeface="Helvetica Neue Medium"/>
                <a:cs typeface="Helvetica Neue Medium"/>
              </a:rPr>
              <a:t>Cal aprendre a conviure amb el risc si decidim viure en una zona exposada als incendis forestals. De la mateixa manera que tenim clar que, cada any, hi ha algun bosc que cremarà, també hem de ser conscients que ho poden fer les edificacions que hi ha a prop nostre.</a:t>
            </a:r>
          </a:p>
          <a:p>
            <a:pPr>
              <a:lnSpc>
                <a:spcPct val="130000"/>
              </a:lnSpc>
            </a:pPr>
            <a:r>
              <a:rPr lang="ca-ES" sz="1600" dirty="0">
                <a:solidFill>
                  <a:srgbClr val="7F7F7F"/>
                </a:solidFill>
                <a:latin typeface="Helvetica Neue Medium"/>
                <a:cs typeface="Helvetica Neue Medium"/>
              </a:rPr>
              <a:t>Cal ser conscients que això pot succeir i és obligació de cadascú </a:t>
            </a:r>
            <a:r>
              <a:rPr lang="ca-ES" sz="1600" dirty="0" err="1">
                <a:solidFill>
                  <a:srgbClr val="7F7F7F"/>
                </a:solidFill>
                <a:latin typeface="Helvetica Neue Medium"/>
                <a:cs typeface="Helvetica Neue Medium"/>
              </a:rPr>
              <a:t>autoprotegir-se</a:t>
            </a:r>
            <a:r>
              <a:rPr lang="ca-ES" sz="1600" dirty="0">
                <a:solidFill>
                  <a:srgbClr val="7F7F7F"/>
                </a:solidFill>
                <a:latin typeface="Helvetica Neue Medium"/>
                <a:cs typeface="Helvetica Neue Medium"/>
              </a:rPr>
              <a:t> per a quan arribi aquest moment. </a:t>
            </a:r>
          </a:p>
        </p:txBody>
      </p:sp>
      <p:sp>
        <p:nvSpPr>
          <p:cNvPr id="6" name="Rectangle 5">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6"/>
          <p:cNvCxnSpPr/>
          <p:nvPr/>
        </p:nvCxnSpPr>
        <p:spPr>
          <a:xfrm>
            <a:off x="2644530" y="5348228"/>
            <a:ext cx="866563"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19" name="Straight Connector 8"/>
          <p:cNvCxnSpPr/>
          <p:nvPr/>
        </p:nvCxnSpPr>
        <p:spPr>
          <a:xfrm>
            <a:off x="3511093" y="2056235"/>
            <a:ext cx="0" cy="3301519"/>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3185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1569660"/>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On puc trobar-ne informació?</a:t>
            </a:r>
          </a:p>
          <a:p>
            <a:pPr>
              <a:lnSpc>
                <a:spcPct val="200000"/>
              </a:lnSpc>
            </a:pPr>
            <a:r>
              <a:rPr lang="ca-ES" sz="1600" dirty="0">
                <a:solidFill>
                  <a:srgbClr val="048249"/>
                </a:solidFill>
                <a:latin typeface="Helvetica Neue Medium"/>
                <a:cs typeface="Helvetica Neue Medium"/>
              </a:rPr>
              <a:t>- Assessorament, dubtes i tràmits per a ajuts econòmics.</a:t>
            </a:r>
          </a:p>
          <a:p>
            <a:pPr>
              <a:lnSpc>
                <a:spcPct val="200000"/>
              </a:lnSpc>
            </a:pPr>
            <a:r>
              <a:rPr lang="ca-ES" sz="1600" dirty="0">
                <a:solidFill>
                  <a:srgbClr val="048249"/>
                </a:solidFill>
                <a:latin typeface="Helvetica Neue Medium"/>
                <a:cs typeface="Helvetica Neue Medium"/>
              </a:rPr>
              <a:t>- Relació d’empreses qualificades per a treballs forestals.</a:t>
            </a:r>
          </a:p>
        </p:txBody>
      </p:sp>
      <p:cxnSp>
        <p:nvCxnSpPr>
          <p:cNvPr id="6" name="Straight Connector 5"/>
          <p:cNvCxnSpPr/>
          <p:nvPr/>
        </p:nvCxnSpPr>
        <p:spPr>
          <a:xfrm>
            <a:off x="2674412" y="5811337"/>
            <a:ext cx="836681"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511093" y="2056235"/>
            <a:ext cx="0" cy="3764628"/>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11" name="Rectangle 10">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hlinkClick r:id="rId10" action="ppaction://hlinksldjump"/>
          </p:cNvPr>
          <p:cNvSpPr/>
          <p:nvPr/>
        </p:nvSpPr>
        <p:spPr>
          <a:xfrm>
            <a:off x="3633608" y="2453067"/>
            <a:ext cx="5315959"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696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2529923"/>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On puc trobar informació?</a:t>
            </a:r>
          </a:p>
          <a:p>
            <a:pPr>
              <a:lnSpc>
                <a:spcPct val="130000"/>
              </a:lnSpc>
            </a:pPr>
            <a:r>
              <a:rPr lang="ca-ES" sz="1600" dirty="0">
                <a:solidFill>
                  <a:srgbClr val="7F7F7F"/>
                </a:solidFill>
                <a:latin typeface="Helvetica Neue Medium"/>
                <a:cs typeface="Helvetica Neue Medium"/>
                <a:hlinkClick r:id="rId2"/>
              </a:rPr>
              <a:t>http://cataleg2017cercador.diba.cat/fitxa?id=17168&amp;WPag=1</a:t>
            </a:r>
            <a:r>
              <a:rPr lang="ca-ES" sz="1600" dirty="0">
                <a:solidFill>
                  <a:srgbClr val="7F7F7F"/>
                </a:solidFill>
                <a:latin typeface="Helvetica Neue Medium"/>
                <a:cs typeface="Helvetica Neue Medium"/>
              </a:rPr>
              <a:t> </a:t>
            </a:r>
          </a:p>
          <a:p>
            <a:pPr>
              <a:lnSpc>
                <a:spcPct val="130000"/>
              </a:lnSpc>
            </a:pPr>
            <a:r>
              <a:rPr lang="ca-ES" sz="1600" dirty="0">
                <a:solidFill>
                  <a:srgbClr val="7F7F7F"/>
                </a:solidFill>
                <a:latin typeface="Helvetica Neue Medium"/>
                <a:cs typeface="Helvetica Neue Medium"/>
                <a:hlinkClick r:id="rId3"/>
              </a:rPr>
              <a:t>http://agricultura.gencat.cat/ca/ambits/medi-natural/dar_prevencio_incendis_nou/</a:t>
            </a:r>
            <a:r>
              <a:rPr lang="ca-ES" sz="1600" dirty="0">
                <a:solidFill>
                  <a:srgbClr val="7F7F7F"/>
                </a:solidFill>
                <a:latin typeface="Helvetica Neue Medium"/>
                <a:cs typeface="Helvetica Neue Medium"/>
              </a:rPr>
              <a:t> </a:t>
            </a:r>
          </a:p>
          <a:p>
            <a:pPr>
              <a:lnSpc>
                <a:spcPct val="130000"/>
              </a:lnSpc>
            </a:pPr>
            <a:r>
              <a:rPr lang="ca-ES" sz="1600" dirty="0">
                <a:solidFill>
                  <a:srgbClr val="7F7F7F"/>
                </a:solidFill>
                <a:latin typeface="Helvetica Neue Medium"/>
                <a:cs typeface="Helvetica Neue Medium"/>
                <a:hlinkClick r:id="rId4"/>
              </a:rPr>
              <a:t>http://agricultura.gencat.cat/ca/departament/agents-rurals/foc-estas-preparat/</a:t>
            </a:r>
            <a:r>
              <a:rPr lang="ca-ES" sz="1600" dirty="0">
                <a:solidFill>
                  <a:srgbClr val="7F7F7F"/>
                </a:solidFill>
                <a:latin typeface="Helvetica Neue Medium"/>
                <a:cs typeface="Helvetica Neue Medium"/>
              </a:rPr>
              <a:t> </a:t>
            </a:r>
          </a:p>
          <a:p>
            <a:pPr>
              <a:lnSpc>
                <a:spcPct val="200000"/>
              </a:lnSpc>
            </a:pPr>
            <a:r>
              <a:rPr lang="ca-ES" sz="1600" dirty="0">
                <a:solidFill>
                  <a:srgbClr val="048249"/>
                </a:solidFill>
                <a:latin typeface="Helvetica Neue Medium"/>
                <a:cs typeface="Helvetica Neue Medium"/>
              </a:rPr>
              <a:t>- Assessorament, dubtes i tràmits per a ajuts econòmics.</a:t>
            </a:r>
          </a:p>
          <a:p>
            <a:pPr>
              <a:lnSpc>
                <a:spcPct val="200000"/>
              </a:lnSpc>
            </a:pPr>
            <a:r>
              <a:rPr lang="ca-ES" sz="1600" dirty="0">
                <a:solidFill>
                  <a:srgbClr val="048249"/>
                </a:solidFill>
                <a:latin typeface="Helvetica Neue Medium"/>
                <a:cs typeface="Helvetica Neue Medium"/>
              </a:rPr>
              <a:t>- Relació d’empreses qualificades per a treballs forestals.</a:t>
            </a:r>
          </a:p>
        </p:txBody>
      </p:sp>
      <p:sp>
        <p:nvSpPr>
          <p:cNvPr id="10" name="Rectangle 9">
            <a:hlinkClick r:id="rId5"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6"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7"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8"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9"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10"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11"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12"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rId13" action="ppaction://hlinksldjump"/>
          </p:cNvPr>
          <p:cNvSpPr/>
          <p:nvPr/>
        </p:nvSpPr>
        <p:spPr>
          <a:xfrm>
            <a:off x="3621657" y="3576502"/>
            <a:ext cx="5315959"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5"/>
          <p:cNvCxnSpPr/>
          <p:nvPr/>
        </p:nvCxnSpPr>
        <p:spPr>
          <a:xfrm>
            <a:off x="2674412" y="5811337"/>
            <a:ext cx="836681"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3" name="Straight Connector 9"/>
          <p:cNvCxnSpPr/>
          <p:nvPr/>
        </p:nvCxnSpPr>
        <p:spPr>
          <a:xfrm>
            <a:off x="3511093" y="2056235"/>
            <a:ext cx="0" cy="3764628"/>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565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4478149"/>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On puc trobar informació?</a:t>
            </a:r>
          </a:p>
          <a:p>
            <a:pPr>
              <a:lnSpc>
                <a:spcPct val="200000"/>
              </a:lnSpc>
            </a:pPr>
            <a:r>
              <a:rPr lang="ca-ES" sz="1600" dirty="0">
                <a:solidFill>
                  <a:srgbClr val="048249"/>
                </a:solidFill>
                <a:latin typeface="Helvetica Neue Medium"/>
                <a:cs typeface="Helvetica Neue Medium"/>
              </a:rPr>
              <a:t>- Assessorament, dubtes i tràmits per a ajuts econòmics.</a:t>
            </a:r>
          </a:p>
          <a:p>
            <a:endParaRPr lang="ca-ES" sz="800" b="1" dirty="0">
              <a:solidFill>
                <a:srgbClr val="7F7F7F"/>
              </a:solidFill>
              <a:latin typeface="Helvetica Neue Medium"/>
              <a:cs typeface="Helvetica Neue Medium"/>
            </a:endParaRPr>
          </a:p>
          <a:p>
            <a:r>
              <a:rPr lang="ca-ES" sz="1400" b="1" dirty="0">
                <a:solidFill>
                  <a:srgbClr val="7F7F7F"/>
                </a:solidFill>
                <a:latin typeface="Helvetica Neue Medium"/>
                <a:cs typeface="Helvetica Neue Medium"/>
              </a:rPr>
              <a:t>Al vostre ajuntament</a:t>
            </a:r>
          </a:p>
          <a:p>
            <a:endParaRPr lang="ca-ES" sz="1000" dirty="0">
              <a:solidFill>
                <a:srgbClr val="7F7F7F"/>
              </a:solidFill>
              <a:latin typeface="Helvetica Neue Medium"/>
              <a:cs typeface="Helvetica Neue Medium"/>
            </a:endParaRPr>
          </a:p>
          <a:p>
            <a:r>
              <a:rPr lang="ca-ES" sz="1400" b="1" dirty="0">
                <a:solidFill>
                  <a:srgbClr val="7F7F7F"/>
                </a:solidFill>
                <a:latin typeface="Helvetica Neue Medium"/>
                <a:cs typeface="Helvetica Neue Medium"/>
              </a:rPr>
              <a:t>Diputació de Barcelona</a:t>
            </a:r>
          </a:p>
          <a:p>
            <a:r>
              <a:rPr lang="ca-ES" sz="1400" dirty="0">
                <a:solidFill>
                  <a:srgbClr val="7F7F7F"/>
                </a:solidFill>
                <a:latin typeface="Helvetica Neue Medium"/>
                <a:cs typeface="Helvetica Neue Medium"/>
              </a:rPr>
              <a:t>Àrea de Territori i Sostenibilitat</a:t>
            </a:r>
          </a:p>
          <a:p>
            <a:r>
              <a:rPr lang="ca-ES" sz="1400" dirty="0">
                <a:solidFill>
                  <a:srgbClr val="7F7F7F"/>
                </a:solidFill>
                <a:latin typeface="Helvetica Neue Medium"/>
                <a:cs typeface="Helvetica Neue Medium"/>
              </a:rPr>
              <a:t>Oficina Tècnica de Prevenció Municipal d’Incendis Forestals</a:t>
            </a:r>
          </a:p>
          <a:p>
            <a:r>
              <a:rPr lang="ca-ES" sz="1400" dirty="0">
                <a:solidFill>
                  <a:srgbClr val="7F7F7F"/>
                </a:solidFill>
                <a:latin typeface="Helvetica Neue Medium"/>
                <a:cs typeface="Helvetica Neue Medium"/>
              </a:rPr>
              <a:t>Telèfon 934 022 614</a:t>
            </a:r>
          </a:p>
          <a:p>
            <a:r>
              <a:rPr lang="ca-ES" sz="1400" dirty="0">
                <a:solidFill>
                  <a:srgbClr val="7F7F7F"/>
                </a:solidFill>
                <a:latin typeface="Helvetica Neue Medium"/>
                <a:cs typeface="Helvetica Neue Medium"/>
              </a:rPr>
              <a:t>ot.prevencioif@diba.cat</a:t>
            </a:r>
          </a:p>
          <a:p>
            <a:pPr>
              <a:lnSpc>
                <a:spcPct val="130000"/>
              </a:lnSpc>
            </a:pPr>
            <a:endParaRPr lang="ca-ES" sz="1000" dirty="0">
              <a:solidFill>
                <a:srgbClr val="7F7F7F"/>
              </a:solidFill>
              <a:latin typeface="Helvetica Neue Medium"/>
              <a:cs typeface="Helvetica Neue Medium"/>
            </a:endParaRPr>
          </a:p>
          <a:p>
            <a:r>
              <a:rPr lang="ca-ES" sz="1400" b="1" dirty="0">
                <a:solidFill>
                  <a:srgbClr val="7F7F7F"/>
                </a:solidFill>
                <a:latin typeface="Helvetica Neue Medium"/>
                <a:cs typeface="Helvetica Neue Medium"/>
              </a:rPr>
              <a:t>Departament d’Agricultura, Ramaderia, Pesca i Alimentació</a:t>
            </a:r>
          </a:p>
          <a:p>
            <a:r>
              <a:rPr lang="ca-ES" sz="1400" dirty="0">
                <a:solidFill>
                  <a:srgbClr val="7F7F7F"/>
                </a:solidFill>
                <a:latin typeface="Helvetica Neue Medium"/>
                <a:cs typeface="Helvetica Neue Medium"/>
              </a:rPr>
              <a:t>Direcció General d’Ecosistemes Forestals i Gestió del Medi </a:t>
            </a:r>
          </a:p>
          <a:p>
            <a:r>
              <a:rPr lang="ca-ES" sz="1400" dirty="0">
                <a:solidFill>
                  <a:srgbClr val="7F7F7F"/>
                </a:solidFill>
                <a:latin typeface="Helvetica Neue Medium"/>
                <a:cs typeface="Helvetica Neue Medium"/>
              </a:rPr>
              <a:t>Servei de Prevenció d’Incendis Forestals</a:t>
            </a:r>
          </a:p>
          <a:p>
            <a:r>
              <a:rPr lang="ca-ES" sz="1400" dirty="0">
                <a:solidFill>
                  <a:srgbClr val="7F7F7F"/>
                </a:solidFill>
                <a:latin typeface="Helvetica Neue Medium"/>
                <a:cs typeface="Helvetica Neue Medium"/>
              </a:rPr>
              <a:t>Telèfon 935 617 011</a:t>
            </a:r>
          </a:p>
          <a:p>
            <a:r>
              <a:rPr lang="ca-ES" sz="1400" dirty="0">
                <a:solidFill>
                  <a:srgbClr val="7F7F7F"/>
                </a:solidFill>
                <a:latin typeface="Helvetica Neue Medium"/>
                <a:cs typeface="Helvetica Neue Medium"/>
              </a:rPr>
              <a:t>Bústia del Servei de Prevenció d’Incendis Forestals (spif.dmah@gencat.cat)</a:t>
            </a:r>
          </a:p>
          <a:p>
            <a:pPr>
              <a:lnSpc>
                <a:spcPct val="200000"/>
              </a:lnSpc>
            </a:pPr>
            <a:r>
              <a:rPr lang="ca-ES" sz="1600" dirty="0">
                <a:solidFill>
                  <a:srgbClr val="048249"/>
                </a:solidFill>
                <a:latin typeface="Helvetica Neue Medium"/>
                <a:cs typeface="Helvetica Neue Medium"/>
              </a:rPr>
              <a:t>- Relació d’empreses qualificades per a treballs forestals.</a:t>
            </a:r>
          </a:p>
        </p:txBody>
      </p:sp>
      <p:sp>
        <p:nvSpPr>
          <p:cNvPr id="12" name="Rectangle 11">
            <a:hlinkClick r:id="rId2" action="ppaction://hlinksldjump"/>
          </p:cNvPr>
          <p:cNvSpPr/>
          <p:nvPr/>
        </p:nvSpPr>
        <p:spPr>
          <a:xfrm>
            <a:off x="672338" y="1927192"/>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hlinkClick r:id="rId10" action="ppaction://hlinksldjump"/>
          </p:cNvPr>
          <p:cNvSpPr/>
          <p:nvPr/>
        </p:nvSpPr>
        <p:spPr>
          <a:xfrm>
            <a:off x="3621657" y="5697840"/>
            <a:ext cx="5315959"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5"/>
          <p:cNvCxnSpPr/>
          <p:nvPr/>
        </p:nvCxnSpPr>
        <p:spPr>
          <a:xfrm>
            <a:off x="2674412" y="5811337"/>
            <a:ext cx="836681"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4" name="Straight Connector 9"/>
          <p:cNvCxnSpPr/>
          <p:nvPr/>
        </p:nvCxnSpPr>
        <p:spPr>
          <a:xfrm>
            <a:off x="3511093" y="2056235"/>
            <a:ext cx="0" cy="3764628"/>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23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420411" y="2046709"/>
            <a:ext cx="1090682"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506330" y="2037183"/>
            <a:ext cx="0" cy="1647586"/>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17" name="Rectangle 16">
            <a:hlinkClick r:id="rId2" action="ppaction://hlinksldjump"/>
          </p:cNvPr>
          <p:cNvSpPr/>
          <p:nvPr/>
        </p:nvSpPr>
        <p:spPr>
          <a:xfrm>
            <a:off x="0" y="6111330"/>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7"/>
          <p:cNvSpPr txBox="1"/>
          <p:nvPr/>
        </p:nvSpPr>
        <p:spPr>
          <a:xfrm>
            <a:off x="3555914" y="1732985"/>
            <a:ext cx="8561113" cy="2062103"/>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Franges: obligatòries o recomanables?</a:t>
            </a:r>
          </a:p>
          <a:p>
            <a:pPr>
              <a:lnSpc>
                <a:spcPct val="200000"/>
              </a:lnSpc>
            </a:pPr>
            <a:r>
              <a:rPr lang="ca-ES" sz="1600" dirty="0">
                <a:solidFill>
                  <a:srgbClr val="048249"/>
                </a:solidFill>
                <a:latin typeface="Helvetica Neue Medium"/>
                <a:cs typeface="Helvetica Neue Medium"/>
              </a:rPr>
              <a:t>- Com puc saber si haig de fer una franja de protecció perimetral enfront incendis forestals?</a:t>
            </a:r>
          </a:p>
          <a:p>
            <a:pPr>
              <a:lnSpc>
                <a:spcPct val="200000"/>
              </a:lnSpc>
            </a:pPr>
            <a:r>
              <a:rPr lang="ca-ES" sz="1600" dirty="0">
                <a:solidFill>
                  <a:srgbClr val="048249"/>
                </a:solidFill>
                <a:latin typeface="Helvetica Neue Medium"/>
                <a:cs typeface="Helvetica Neue Medium"/>
              </a:rPr>
              <a:t>- Què és un plànol de delimitació d’elements afectats per la llei 5/2003?</a:t>
            </a:r>
          </a:p>
          <a:p>
            <a:pPr>
              <a:lnSpc>
                <a:spcPct val="200000"/>
              </a:lnSpc>
            </a:pPr>
            <a:r>
              <a:rPr lang="ca-ES" sz="1600" dirty="0">
                <a:solidFill>
                  <a:srgbClr val="048249"/>
                </a:solidFill>
                <a:latin typeface="Helvetica Neue Medium"/>
                <a:cs typeface="Helvetica Neue Medium"/>
              </a:rPr>
              <a:t>- Qui elabora i aprova el Plànol de delimitació de cada municipi?</a:t>
            </a:r>
          </a:p>
        </p:txBody>
      </p:sp>
    </p:spTree>
    <p:extLst>
      <p:ext uri="{BB962C8B-B14F-4D97-AF65-F5344CB8AC3E}">
        <p14:creationId xmlns:p14="http://schemas.microsoft.com/office/powerpoint/2010/main" val="17318080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3" y="1732985"/>
            <a:ext cx="8844989" cy="1889748"/>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On puc trobar informació?</a:t>
            </a:r>
          </a:p>
          <a:p>
            <a:pPr>
              <a:lnSpc>
                <a:spcPct val="200000"/>
              </a:lnSpc>
            </a:pPr>
            <a:r>
              <a:rPr lang="ca-ES" sz="1600" dirty="0">
                <a:solidFill>
                  <a:srgbClr val="048249"/>
                </a:solidFill>
                <a:latin typeface="Helvetica Neue Medium"/>
                <a:cs typeface="Helvetica Neue Medium"/>
              </a:rPr>
              <a:t>- Assessorament, dubtes i tràmits per a ajuts econòmics.</a:t>
            </a:r>
          </a:p>
          <a:p>
            <a:pPr>
              <a:lnSpc>
                <a:spcPct val="200000"/>
              </a:lnSpc>
            </a:pPr>
            <a:r>
              <a:rPr lang="ca-ES" sz="1600" dirty="0">
                <a:solidFill>
                  <a:srgbClr val="048249"/>
                </a:solidFill>
                <a:latin typeface="Helvetica Neue Medium"/>
                <a:cs typeface="Helvetica Neue Medium"/>
              </a:rPr>
              <a:t>- Relació d’empreses qualificades per a treballs forestals.</a:t>
            </a:r>
          </a:p>
          <a:p>
            <a:pPr>
              <a:lnSpc>
                <a:spcPct val="130000"/>
              </a:lnSpc>
            </a:pPr>
            <a:r>
              <a:rPr lang="ca-ES" sz="1600" dirty="0">
                <a:solidFill>
                  <a:srgbClr val="7F7F7F"/>
                </a:solidFill>
                <a:latin typeface="Helvetica Neue Medium"/>
                <a:cs typeface="Helvetica Neue Medium"/>
                <a:hlinkClick r:id="rId2"/>
              </a:rPr>
              <a:t>http://www.observatoriforestal.cat</a:t>
            </a:r>
            <a:r>
              <a:rPr lang="ca-ES" sz="1600" dirty="0">
                <a:solidFill>
                  <a:srgbClr val="7F7F7F"/>
                </a:solidFill>
                <a:latin typeface="Helvetica Neue Medium"/>
                <a:cs typeface="Helvetica Neue Medium"/>
              </a:rPr>
              <a:t> </a:t>
            </a:r>
            <a:r>
              <a:rPr lang="ca-ES" sz="1600" dirty="0">
                <a:solidFill>
                  <a:srgbClr val="008000"/>
                </a:solidFill>
                <a:latin typeface="Helvetica Neue Medium"/>
                <a:cs typeface="Helvetica Neue Medium"/>
              </a:rPr>
              <a:t> </a:t>
            </a:r>
          </a:p>
        </p:txBody>
      </p:sp>
      <p:sp>
        <p:nvSpPr>
          <p:cNvPr id="12" name="Rectangle 11">
            <a:hlinkClick r:id="rId3" action="ppaction://hlinksldjump"/>
          </p:cNvPr>
          <p:cNvSpPr/>
          <p:nvPr/>
        </p:nvSpPr>
        <p:spPr>
          <a:xfrm>
            <a:off x="672338" y="1927192"/>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3"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4"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5"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6"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7"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8"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9"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hlinkClick r:id="rId10"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hlinkClick r:id="rId11" action="ppaction://hlinksldjump"/>
          </p:cNvPr>
          <p:cNvSpPr/>
          <p:nvPr/>
        </p:nvSpPr>
        <p:spPr>
          <a:xfrm>
            <a:off x="3630618" y="1957070"/>
            <a:ext cx="2823829"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hlinkClick r:id="rId12" action="ppaction://hlinksldjump"/>
          </p:cNvPr>
          <p:cNvSpPr/>
          <p:nvPr/>
        </p:nvSpPr>
        <p:spPr>
          <a:xfrm>
            <a:off x="3633608" y="2453067"/>
            <a:ext cx="5315959"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5"/>
          <p:cNvCxnSpPr/>
          <p:nvPr/>
        </p:nvCxnSpPr>
        <p:spPr>
          <a:xfrm>
            <a:off x="2674412" y="5811337"/>
            <a:ext cx="836681"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4" name="Straight Connector 9"/>
          <p:cNvCxnSpPr/>
          <p:nvPr/>
        </p:nvCxnSpPr>
        <p:spPr>
          <a:xfrm>
            <a:off x="3511093" y="2056235"/>
            <a:ext cx="0" cy="3764628"/>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6710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892082"/>
            <a:ext cx="12701588" cy="400110"/>
          </a:xfrm>
          <a:prstGeom prst="rect">
            <a:avLst/>
          </a:prstGeom>
        </p:spPr>
        <p:txBody>
          <a:bodyPr wrap="square">
            <a:spAutoFit/>
          </a:bodyPr>
          <a:lstStyle/>
          <a:p>
            <a:pPr lvl="1" algn="ctr"/>
            <a:r>
              <a:rPr lang="ca-ES" sz="2000" dirty="0">
                <a:latin typeface="Arial" panose="020B0604020202020204" pitchFamily="34" charset="0"/>
                <a:cs typeface="Arial" panose="020B0604020202020204" pitchFamily="34" charset="0"/>
                <a:hlinkClick r:id="rId3"/>
              </a:rPr>
              <a:t>http</a:t>
            </a:r>
            <a:r>
              <a:rPr lang="ca-ES" sz="2000" dirty="0" smtClean="0">
                <a:latin typeface="Arial" panose="020B0604020202020204" pitchFamily="34" charset="0"/>
                <a:cs typeface="Arial" panose="020B0604020202020204" pitchFamily="34" charset="0"/>
                <a:hlinkClick r:id="rId3"/>
              </a:rPr>
              <a:t>://</a:t>
            </a:r>
            <a:r>
              <a:rPr lang="ca-ES" sz="2000" dirty="0" smtClean="0">
                <a:latin typeface="Arial" panose="020B0604020202020204" pitchFamily="34" charset="0"/>
                <a:cs typeface="Arial" panose="020B0604020202020204" pitchFamily="34" charset="0"/>
                <a:hlinkClick r:id="rId3"/>
              </a:rPr>
              <a:t>interior</a:t>
            </a:r>
            <a:r>
              <a:rPr lang="ca-ES" sz="2000" dirty="0" smtClean="0">
                <a:latin typeface="Arial" panose="020B0604020202020204" pitchFamily="34" charset="0"/>
                <a:cs typeface="Arial" panose="020B0604020202020204" pitchFamily="34" charset="0"/>
                <a:hlinkClick r:id="rId3"/>
              </a:rPr>
              <a:t>.gencat.cat/ca/departament/agents-rurals/educar</a:t>
            </a:r>
            <a:r>
              <a:rPr lang="ca-ES" sz="2000" dirty="0">
                <a:latin typeface="Arial" panose="020B0604020202020204" pitchFamily="34" charset="0"/>
                <a:cs typeface="Arial" panose="020B0604020202020204" pitchFamily="34" charset="0"/>
                <a:hlinkClick r:id="rId3"/>
              </a:rPr>
              <a:t>/</a:t>
            </a:r>
            <a:endParaRPr lang="ca-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49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4" y="1732985"/>
            <a:ext cx="8561113" cy="3170099"/>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Franges: obligatòries o recomanables?</a:t>
            </a:r>
          </a:p>
          <a:p>
            <a:pPr>
              <a:lnSpc>
                <a:spcPct val="150000"/>
              </a:lnSpc>
            </a:pPr>
            <a:r>
              <a:rPr lang="ca-ES" sz="1600" dirty="0">
                <a:solidFill>
                  <a:schemeClr val="tx1">
                    <a:lumMod val="50000"/>
                    <a:lumOff val="50000"/>
                  </a:schemeClr>
                </a:solidFill>
                <a:latin typeface="Helvetica Neue Medium"/>
                <a:cs typeface="Helvetica Neue Medium"/>
              </a:rPr>
              <a:t>Segons la llei 5/2003 és obligatori establir mesures de prevenció d’incendis forestals en les urbanitzacions, els nuclis de població, les edificacions i les instal·lacions situats en terrenys forestals o en la franja de cinc-cents metres que els envolta.</a:t>
            </a:r>
          </a:p>
          <a:p>
            <a:pPr>
              <a:lnSpc>
                <a:spcPct val="200000"/>
              </a:lnSpc>
            </a:pPr>
            <a:r>
              <a:rPr lang="ca-ES" sz="1600" dirty="0">
                <a:solidFill>
                  <a:srgbClr val="048249"/>
                </a:solidFill>
                <a:latin typeface="Helvetica Neue Medium"/>
                <a:cs typeface="Helvetica Neue Medium"/>
              </a:rPr>
              <a:t>- Com puc saber si haig de fer una franja de protecció perimetral enfront incendis forestals?</a:t>
            </a:r>
          </a:p>
          <a:p>
            <a:pPr>
              <a:lnSpc>
                <a:spcPct val="200000"/>
              </a:lnSpc>
            </a:pPr>
            <a:r>
              <a:rPr lang="ca-ES" sz="1600" dirty="0">
                <a:solidFill>
                  <a:srgbClr val="048249"/>
                </a:solidFill>
                <a:latin typeface="Helvetica Neue Medium"/>
                <a:cs typeface="Helvetica Neue Medium"/>
              </a:rPr>
              <a:t>- Què és un plànol de delimitació d’elements afectats per la llei 5/2003?</a:t>
            </a:r>
          </a:p>
          <a:p>
            <a:pPr>
              <a:lnSpc>
                <a:spcPct val="200000"/>
              </a:lnSpc>
            </a:pPr>
            <a:r>
              <a:rPr lang="ca-ES" sz="1600" dirty="0">
                <a:solidFill>
                  <a:srgbClr val="048249"/>
                </a:solidFill>
                <a:latin typeface="Helvetica Neue Medium"/>
                <a:cs typeface="Helvetica Neue Medium"/>
              </a:rPr>
              <a:t>- Qui elabora i aprova el Plànol de delimitació de cada municipi?</a:t>
            </a:r>
          </a:p>
        </p:txBody>
      </p:sp>
      <p:cxnSp>
        <p:nvCxnSpPr>
          <p:cNvPr id="5" name="Straight Connector 5"/>
          <p:cNvCxnSpPr/>
          <p:nvPr/>
        </p:nvCxnSpPr>
        <p:spPr>
          <a:xfrm>
            <a:off x="2420411" y="2046709"/>
            <a:ext cx="1090682"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a:off x="3506330" y="2037183"/>
            <a:ext cx="0" cy="2724822"/>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095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4" y="1732985"/>
            <a:ext cx="8561113" cy="3170099"/>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Franges: obligatòries o recomanables?</a:t>
            </a:r>
          </a:p>
          <a:p>
            <a:pPr>
              <a:lnSpc>
                <a:spcPct val="200000"/>
              </a:lnSpc>
            </a:pPr>
            <a:r>
              <a:rPr lang="ca-ES" sz="1600" dirty="0">
                <a:solidFill>
                  <a:srgbClr val="048249"/>
                </a:solidFill>
                <a:latin typeface="Helvetica Neue Medium"/>
                <a:cs typeface="Helvetica Neue Medium"/>
              </a:rPr>
              <a:t>- Com puc saber si haig de fer una franja de protecció perimetral enfront incendis forestals?</a:t>
            </a:r>
          </a:p>
          <a:p>
            <a:pPr>
              <a:lnSpc>
                <a:spcPct val="150000"/>
              </a:lnSpc>
            </a:pPr>
            <a:r>
              <a:rPr lang="ca-ES" sz="1600" dirty="0">
                <a:solidFill>
                  <a:schemeClr val="tx1">
                    <a:lumMod val="50000"/>
                    <a:lumOff val="50000"/>
                  </a:schemeClr>
                </a:solidFill>
                <a:latin typeface="Helvetica Neue Medium"/>
                <a:cs typeface="Helvetica Neue Medium"/>
              </a:rPr>
              <a:t>Consultant l’ajuntament respectiu el plànol de delimitació de les urbanitzacions, els nuclis de població, les edificacions i les instal·lacions obligades a establir mesures de prevenció contra incendis forestals.</a:t>
            </a:r>
          </a:p>
          <a:p>
            <a:pPr>
              <a:lnSpc>
                <a:spcPct val="200000"/>
              </a:lnSpc>
            </a:pPr>
            <a:r>
              <a:rPr lang="ca-ES" sz="1600" dirty="0">
                <a:solidFill>
                  <a:srgbClr val="048249"/>
                </a:solidFill>
                <a:latin typeface="Helvetica Neue Medium"/>
                <a:cs typeface="Helvetica Neue Medium"/>
              </a:rPr>
              <a:t>- Què és un plànol de delimitació d’elements afectats per la llei 5/2003?</a:t>
            </a:r>
          </a:p>
          <a:p>
            <a:pPr>
              <a:lnSpc>
                <a:spcPct val="200000"/>
              </a:lnSpc>
            </a:pPr>
            <a:r>
              <a:rPr lang="ca-ES" sz="1600" dirty="0">
                <a:solidFill>
                  <a:srgbClr val="048249"/>
                </a:solidFill>
                <a:latin typeface="Helvetica Neue Medium"/>
                <a:cs typeface="Helvetica Neue Medium"/>
              </a:rPr>
              <a:t>- Qui elabora i aprova el Plànol de delimitació de cada municipi?</a:t>
            </a:r>
          </a:p>
        </p:txBody>
      </p:sp>
      <p:sp>
        <p:nvSpPr>
          <p:cNvPr id="9" name="Rectangle 8">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3" action="ppaction://hlinksldjump"/>
          </p:cNvPr>
          <p:cNvSpPr/>
          <p:nvPr/>
        </p:nvSpPr>
        <p:spPr>
          <a:xfrm>
            <a:off x="382486" y="5216709"/>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4"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5"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6"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5"/>
          <p:cNvCxnSpPr/>
          <p:nvPr/>
        </p:nvCxnSpPr>
        <p:spPr>
          <a:xfrm>
            <a:off x="2420411" y="2046709"/>
            <a:ext cx="1090682"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11" name="Straight Connector 9"/>
          <p:cNvCxnSpPr/>
          <p:nvPr/>
        </p:nvCxnSpPr>
        <p:spPr>
          <a:xfrm>
            <a:off x="3506330" y="2037183"/>
            <a:ext cx="0" cy="2724822"/>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399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4" y="1732985"/>
            <a:ext cx="8561113" cy="2800767"/>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Franges: obligatòries o recomanables?</a:t>
            </a:r>
          </a:p>
          <a:p>
            <a:pPr>
              <a:lnSpc>
                <a:spcPct val="200000"/>
              </a:lnSpc>
            </a:pPr>
            <a:r>
              <a:rPr lang="ca-ES" sz="1600" dirty="0">
                <a:solidFill>
                  <a:srgbClr val="048249"/>
                </a:solidFill>
                <a:latin typeface="Helvetica Neue Medium"/>
                <a:cs typeface="Helvetica Neue Medium"/>
              </a:rPr>
              <a:t>- Com puc saber si haig de fer una franja de protecció perimetral enfront incendis forestals?</a:t>
            </a:r>
          </a:p>
          <a:p>
            <a:pPr>
              <a:lnSpc>
                <a:spcPct val="200000"/>
              </a:lnSpc>
            </a:pPr>
            <a:r>
              <a:rPr lang="ca-ES" sz="1600" dirty="0">
                <a:solidFill>
                  <a:srgbClr val="048249"/>
                </a:solidFill>
                <a:latin typeface="Helvetica Neue Medium"/>
                <a:cs typeface="Helvetica Neue Medium"/>
              </a:rPr>
              <a:t>- Què és un plànol de delimitació d’elements afectats per la llei 5/2003?</a:t>
            </a:r>
          </a:p>
          <a:p>
            <a:pPr>
              <a:lnSpc>
                <a:spcPct val="150000"/>
              </a:lnSpc>
            </a:pPr>
            <a:r>
              <a:rPr lang="ca-ES" sz="1600" dirty="0">
                <a:solidFill>
                  <a:schemeClr val="tx1">
                    <a:lumMod val="50000"/>
                    <a:lumOff val="50000"/>
                  </a:schemeClr>
                </a:solidFill>
                <a:latin typeface="Helvetica Neue Medium"/>
                <a:cs typeface="Helvetica Neue Medium"/>
              </a:rPr>
              <a:t>És el document que determina les urbanitzacions, els nuclis de població, les edificacions i les instal·lacions obligades a disposar de mesures de prevenció contra incendis forestals.</a:t>
            </a:r>
          </a:p>
          <a:p>
            <a:pPr>
              <a:lnSpc>
                <a:spcPct val="200000"/>
              </a:lnSpc>
            </a:pPr>
            <a:r>
              <a:rPr lang="ca-ES" sz="1600" dirty="0">
                <a:solidFill>
                  <a:srgbClr val="048249"/>
                </a:solidFill>
                <a:latin typeface="Helvetica Neue Medium"/>
                <a:cs typeface="Helvetica Neue Medium"/>
              </a:rPr>
              <a:t>- Qui elabora i aprova el Plànol de delimitació de cada municipi?</a:t>
            </a:r>
          </a:p>
        </p:txBody>
      </p:sp>
      <p:sp>
        <p:nvSpPr>
          <p:cNvPr id="9" name="Rectangle 8">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10" action="ppaction://hlinksldjump"/>
          </p:cNvPr>
          <p:cNvSpPr/>
          <p:nvPr/>
        </p:nvSpPr>
        <p:spPr>
          <a:xfrm>
            <a:off x="3555914" y="1972009"/>
            <a:ext cx="4034036" cy="31373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cxnSp>
        <p:nvCxnSpPr>
          <p:cNvPr id="22" name="Straight Connector 5"/>
          <p:cNvCxnSpPr/>
          <p:nvPr/>
        </p:nvCxnSpPr>
        <p:spPr>
          <a:xfrm>
            <a:off x="2420411" y="2046709"/>
            <a:ext cx="1090682"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19" name="Straight Connector 9"/>
          <p:cNvCxnSpPr/>
          <p:nvPr/>
        </p:nvCxnSpPr>
        <p:spPr>
          <a:xfrm>
            <a:off x="3506330" y="2037183"/>
            <a:ext cx="0" cy="2368562"/>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694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55914" y="1732985"/>
            <a:ext cx="8561113" cy="2369880"/>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Franges: obligatòries o recomanables?</a:t>
            </a:r>
          </a:p>
          <a:p>
            <a:pPr>
              <a:lnSpc>
                <a:spcPct val="200000"/>
              </a:lnSpc>
            </a:pPr>
            <a:r>
              <a:rPr lang="ca-ES" sz="1600" dirty="0">
                <a:solidFill>
                  <a:srgbClr val="048249"/>
                </a:solidFill>
                <a:latin typeface="Helvetica Neue Medium"/>
                <a:cs typeface="Helvetica Neue Medium"/>
              </a:rPr>
              <a:t>- Com puc saber si haig de fer una franja de protecció perimetral enfront incendis forestals?</a:t>
            </a:r>
          </a:p>
          <a:p>
            <a:pPr>
              <a:lnSpc>
                <a:spcPct val="200000"/>
              </a:lnSpc>
            </a:pPr>
            <a:r>
              <a:rPr lang="ca-ES" sz="1600" dirty="0">
                <a:solidFill>
                  <a:srgbClr val="048249"/>
                </a:solidFill>
                <a:latin typeface="Helvetica Neue Medium"/>
                <a:cs typeface="Helvetica Neue Medium"/>
              </a:rPr>
              <a:t>- Què és un plànol de delimitació d’elements afectats per la llei 5/2003?</a:t>
            </a:r>
          </a:p>
          <a:p>
            <a:pPr>
              <a:lnSpc>
                <a:spcPct val="200000"/>
              </a:lnSpc>
            </a:pPr>
            <a:r>
              <a:rPr lang="ca-ES" sz="1600" dirty="0">
                <a:solidFill>
                  <a:srgbClr val="048249"/>
                </a:solidFill>
                <a:latin typeface="Helvetica Neue Medium"/>
                <a:cs typeface="Helvetica Neue Medium"/>
              </a:rPr>
              <a:t>- Qui elabora i aprova el Plànol de delimitació de cada municipi?</a:t>
            </a:r>
          </a:p>
          <a:p>
            <a:pPr>
              <a:lnSpc>
                <a:spcPct val="130000"/>
              </a:lnSpc>
            </a:pPr>
            <a:r>
              <a:rPr lang="ca-ES" sz="1600" dirty="0">
                <a:solidFill>
                  <a:schemeClr val="tx1">
                    <a:lumMod val="50000"/>
                    <a:lumOff val="50000"/>
                  </a:schemeClr>
                </a:solidFill>
                <a:latin typeface="Helvetica Neue Medium"/>
                <a:cs typeface="Helvetica Neue Medium"/>
              </a:rPr>
              <a:t>Correspon als ajuntaments l’elaboració, i l’aprovació es fa per Ple de l’Ajuntament.</a:t>
            </a:r>
          </a:p>
        </p:txBody>
      </p:sp>
      <p:sp>
        <p:nvSpPr>
          <p:cNvPr id="9" name="Rectangle 8">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671350"/>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5"/>
          <p:cNvCxnSpPr/>
          <p:nvPr/>
        </p:nvCxnSpPr>
        <p:spPr>
          <a:xfrm>
            <a:off x="2420411" y="2046709"/>
            <a:ext cx="1090682"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cxnSp>
        <p:nvCxnSpPr>
          <p:cNvPr id="23" name="Straight Connector 9"/>
          <p:cNvCxnSpPr/>
          <p:nvPr/>
        </p:nvCxnSpPr>
        <p:spPr>
          <a:xfrm>
            <a:off x="3506330" y="2037183"/>
            <a:ext cx="0" cy="2065682"/>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235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599707" y="2644269"/>
            <a:ext cx="911386" cy="0"/>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55914" y="1732985"/>
            <a:ext cx="8441586" cy="3370153"/>
          </a:xfrm>
          <a:prstGeom prst="rect">
            <a:avLst/>
          </a:prstGeom>
          <a:noFill/>
        </p:spPr>
        <p:txBody>
          <a:bodyPr wrap="square" rtlCol="0">
            <a:spAutoFit/>
          </a:bodyPr>
          <a:lstStyle/>
          <a:p>
            <a:pPr>
              <a:lnSpc>
                <a:spcPct val="200000"/>
              </a:lnSpc>
            </a:pPr>
            <a:r>
              <a:rPr lang="ca-ES" sz="1600" dirty="0">
                <a:solidFill>
                  <a:srgbClr val="048249"/>
                </a:solidFill>
                <a:latin typeface="Helvetica Neue Medium"/>
                <a:cs typeface="Helvetica Neue Medium"/>
              </a:rPr>
              <a:t>- Quina amplada ha de tenir una franja de protecció?</a:t>
            </a:r>
          </a:p>
          <a:p>
            <a:pPr>
              <a:lnSpc>
                <a:spcPct val="150000"/>
              </a:lnSpc>
              <a:spcBef>
                <a:spcPts val="600"/>
              </a:spcBef>
            </a:pPr>
            <a:r>
              <a:rPr lang="ca-ES" sz="1600" dirty="0">
                <a:solidFill>
                  <a:srgbClr val="048249"/>
                </a:solidFill>
                <a:latin typeface="Helvetica Neue Medium"/>
                <a:cs typeface="Helvetica Neue Medium"/>
              </a:rPr>
              <a:t>- A partir d’on es mesuren els 25 metres d’amplada de les franges de protecció en urbanitzacions i nuclis de població?</a:t>
            </a:r>
          </a:p>
          <a:p>
            <a:pPr>
              <a:lnSpc>
                <a:spcPct val="200000"/>
              </a:lnSpc>
            </a:pPr>
            <a:r>
              <a:rPr lang="ca-ES" sz="1600" dirty="0">
                <a:solidFill>
                  <a:srgbClr val="048249"/>
                </a:solidFill>
                <a:latin typeface="Helvetica Neue Medium"/>
                <a:cs typeface="Helvetica Neue Medium"/>
              </a:rPr>
              <a:t>- Quina distància hi ha d’haver entre arbres dins la zona de protecció?</a:t>
            </a:r>
          </a:p>
          <a:p>
            <a:pPr>
              <a:lnSpc>
                <a:spcPct val="200000"/>
              </a:lnSpc>
            </a:pPr>
            <a:r>
              <a:rPr lang="ca-ES" sz="1600" dirty="0">
                <a:solidFill>
                  <a:srgbClr val="048249"/>
                </a:solidFill>
                <a:latin typeface="Helvetica Neue Medium"/>
                <a:cs typeface="Helvetica Neue Medium"/>
              </a:rPr>
              <a:t>- Quina distància hi ha d’haver entre arbustos i arbrat jove dins la zona de protecció?</a:t>
            </a:r>
          </a:p>
          <a:p>
            <a:pPr>
              <a:lnSpc>
                <a:spcPct val="200000"/>
              </a:lnSpc>
            </a:pPr>
            <a:r>
              <a:rPr lang="ca-ES" sz="1600" dirty="0">
                <a:solidFill>
                  <a:srgbClr val="048249"/>
                </a:solidFill>
                <a:latin typeface="Helvetica Neue Medium"/>
                <a:cs typeface="Helvetica Neue Medium"/>
              </a:rPr>
              <a:t>- Què vol dir evitar continuïtats verticals i horitzontals de la vegetació?</a:t>
            </a:r>
          </a:p>
          <a:p>
            <a:pPr>
              <a:lnSpc>
                <a:spcPct val="200000"/>
              </a:lnSpc>
            </a:pPr>
            <a:r>
              <a:rPr lang="ca-ES" sz="1600" dirty="0">
                <a:solidFill>
                  <a:srgbClr val="048249"/>
                </a:solidFill>
                <a:latin typeface="Helvetica Neue Medium"/>
                <a:cs typeface="Helvetica Neue Medium"/>
              </a:rPr>
              <a:t>- Quins altres elements no convé tenir a la vora de les edificacions?</a:t>
            </a:r>
          </a:p>
        </p:txBody>
      </p:sp>
      <p:cxnSp>
        <p:nvCxnSpPr>
          <p:cNvPr id="10" name="Straight Connector 9"/>
          <p:cNvCxnSpPr/>
          <p:nvPr/>
        </p:nvCxnSpPr>
        <p:spPr>
          <a:xfrm>
            <a:off x="3511093" y="2046709"/>
            <a:ext cx="0" cy="2929052"/>
          </a:xfrm>
          <a:prstGeom prst="line">
            <a:avLst/>
          </a:prstGeom>
          <a:ln>
            <a:solidFill>
              <a:srgbClr val="31996C"/>
            </a:solidFill>
          </a:ln>
        </p:spPr>
        <p:style>
          <a:lnRef idx="2">
            <a:schemeClr val="accent1"/>
          </a:lnRef>
          <a:fillRef idx="0">
            <a:schemeClr val="accent1"/>
          </a:fillRef>
          <a:effectRef idx="1">
            <a:schemeClr val="accent1"/>
          </a:effectRef>
          <a:fontRef idx="minor">
            <a:schemeClr val="tx1"/>
          </a:fontRef>
        </p:style>
      </p:cxnSp>
      <p:sp>
        <p:nvSpPr>
          <p:cNvPr id="7" name="Rectangle 6">
            <a:hlinkClick r:id="rId2" action="ppaction://hlinksldjump"/>
          </p:cNvPr>
          <p:cNvSpPr/>
          <p:nvPr/>
        </p:nvSpPr>
        <p:spPr>
          <a:xfrm>
            <a:off x="672338" y="1912253"/>
            <a:ext cx="1613612"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3" action="ppaction://hlinksldjump"/>
          </p:cNvPr>
          <p:cNvSpPr/>
          <p:nvPr/>
        </p:nvSpPr>
        <p:spPr>
          <a:xfrm>
            <a:off x="672338" y="2435134"/>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4" action="ppaction://hlinksldjump"/>
          </p:cNvPr>
          <p:cNvSpPr/>
          <p:nvPr/>
        </p:nvSpPr>
        <p:spPr>
          <a:xfrm>
            <a:off x="672338" y="3129602"/>
            <a:ext cx="1748073" cy="43324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5" action="ppaction://hlinksldjump"/>
          </p:cNvPr>
          <p:cNvSpPr/>
          <p:nvPr/>
        </p:nvSpPr>
        <p:spPr>
          <a:xfrm>
            <a:off x="675328" y="3754051"/>
            <a:ext cx="2193315"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action="ppaction://hlinksldjump"/>
          </p:cNvPr>
          <p:cNvSpPr/>
          <p:nvPr/>
        </p:nvSpPr>
        <p:spPr>
          <a:xfrm>
            <a:off x="678319" y="4205231"/>
            <a:ext cx="160763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7" action="ppaction://hlinksldjump"/>
          </p:cNvPr>
          <p:cNvSpPr/>
          <p:nvPr/>
        </p:nvSpPr>
        <p:spPr>
          <a:xfrm>
            <a:off x="681309" y="4705847"/>
            <a:ext cx="1739102"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8" action="ppaction://hlinksldjump"/>
          </p:cNvPr>
          <p:cNvSpPr/>
          <p:nvPr/>
        </p:nvSpPr>
        <p:spPr>
          <a:xfrm>
            <a:off x="681307" y="5149429"/>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9" action="ppaction://hlinksldjump"/>
          </p:cNvPr>
          <p:cNvSpPr/>
          <p:nvPr/>
        </p:nvSpPr>
        <p:spPr>
          <a:xfrm>
            <a:off x="681312" y="5600625"/>
            <a:ext cx="1873577" cy="3734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hlinkClick r:id="rId10" action="ppaction://hlinksldjump"/>
          </p:cNvPr>
          <p:cNvSpPr/>
          <p:nvPr/>
        </p:nvSpPr>
        <p:spPr>
          <a:xfrm>
            <a:off x="3555914" y="1957070"/>
            <a:ext cx="5169541" cy="343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707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1618</TotalTime>
  <Words>3233</Words>
  <Application>Microsoft Office PowerPoint</Application>
  <PresentationFormat>Personalitzat</PresentationFormat>
  <Paragraphs>213</Paragraphs>
  <Slides>41</Slides>
  <Notes>0</Notes>
  <HiddenSlides>0</HiddenSlides>
  <MMClips>0</MMClips>
  <ScaleCrop>false</ScaleCrop>
  <HeadingPairs>
    <vt:vector size="6" baseType="variant">
      <vt:variant>
        <vt:lpstr>Tipus de lletra utilitzats</vt:lpstr>
      </vt:variant>
      <vt:variant>
        <vt:i4>3</vt:i4>
      </vt:variant>
      <vt:variant>
        <vt:lpstr>Tema</vt:lpstr>
      </vt:variant>
      <vt:variant>
        <vt:i4>1</vt:i4>
      </vt:variant>
      <vt:variant>
        <vt:lpstr>Títols de les diapositives</vt:lpstr>
      </vt:variant>
      <vt:variant>
        <vt:i4>41</vt:i4>
      </vt:variant>
    </vt:vector>
  </HeadingPairs>
  <TitlesOfParts>
    <vt:vector size="45" baseType="lpstr">
      <vt:lpstr>Arial</vt:lpstr>
      <vt:lpstr>Calibri</vt:lpstr>
      <vt:lpstr>Helvetica Neue Medium</vt:lpstr>
      <vt:lpstr>Office Theme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dc:creator>
  <cp:lastModifiedBy>Roig Gimeno, David</cp:lastModifiedBy>
  <cp:revision>140</cp:revision>
  <dcterms:created xsi:type="dcterms:W3CDTF">2017-09-25T15:32:16Z</dcterms:created>
  <dcterms:modified xsi:type="dcterms:W3CDTF">2024-04-09T08:43:30Z</dcterms:modified>
</cp:coreProperties>
</file>